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2-1.png>
</file>

<file path=ppt/media/image-3-1.png>
</file>

<file path=ppt/media/image-4-1.png>
</file>

<file path=ppt/media/image-4-2.png>
</file>

<file path=ppt/media/image-5-1.png>
</file>

<file path=ppt/media/image-6-1.png>
</file>

<file path=ppt/media/image-7-1.png>
</file>

<file path=ppt/media/image-8-1.png>
</file>

<file path=ppt/media/image-8-2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768511"/>
            <a:ext cx="4675584" cy="81617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4353" b="1" spc="-2" kern="0" dirty="0">
                <a:solidFill>
                  <a:srgbClr val="FFFFFF"/>
                </a:solidFill>
              </a:rPr>
              <a:t>Deep Tree Echo</a:t>
            </a:r>
            <a:endParaRPr lang="en-US" sz="4353" dirty="0"/>
          </a:p>
        </p:txBody>
      </p:sp>
      <p:sp>
        <p:nvSpPr>
          <p:cNvPr id="4" name="Text 1"/>
          <p:cNvSpPr/>
          <p:nvPr/>
        </p:nvSpPr>
        <p:spPr>
          <a:xfrm>
            <a:off x="571500" y="1461790"/>
            <a:ext cx="5667868" cy="57004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4353" b="1" spc="-2" kern="0" dirty="0">
                <a:solidFill>
                  <a:srgbClr val="FFFFFF"/>
                </a:solidFill>
              </a:rPr>
              <a:t>AGI Avatar System</a:t>
            </a:r>
            <a:endParaRPr lang="en-US" sz="4353" dirty="0"/>
          </a:p>
        </p:txBody>
      </p:sp>
      <p:sp>
        <p:nvSpPr>
          <p:cNvPr id="5" name="Text 2"/>
          <p:cNvSpPr/>
          <p:nvPr/>
        </p:nvSpPr>
        <p:spPr>
          <a:xfrm>
            <a:off x="571500" y="2174714"/>
            <a:ext cx="6429375" cy="350044"/>
          </a:xfrm>
          <a:prstGeom prst="rect">
            <a:avLst/>
          </a:prstGeom>
          <a:noFill/>
          <a:ln/>
        </p:spPr>
        <p:txBody>
          <a:bodyPr wrap="none" lIns="170053" tIns="0" rIns="0" bIns="0" rtlCol="0" anchor="t">
            <a:spAutoFit/>
          </a:bodyPr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24" spc="1" kern="0" dirty="0">
                <a:solidFill>
                  <a:srgbClr val="00FFFF"/>
                </a:solidFill>
              </a:rPr>
              <a:t>Super-Hot-Girl &amp; Hyper-Chaotic Properties</a:t>
            </a:r>
            <a:endParaRPr lang="en-US" sz="1924" dirty="0"/>
          </a:p>
        </p:txBody>
      </p:sp>
      <p:sp>
        <p:nvSpPr>
          <p:cNvPr id="6" name="Text 3"/>
          <p:cNvSpPr/>
          <p:nvPr/>
        </p:nvSpPr>
        <p:spPr>
          <a:xfrm>
            <a:off x="571500" y="2810508"/>
            <a:ext cx="4286250" cy="8572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E0E0E0"/>
                </a:solidFill>
              </a:rPr>
              <a:t>A Technical Deep Dive into Emergent Personality Architecture. Exploring the engineering behind two core personality properties: visual and behavioral systems that create engaging, unpredictable avatars.</a:t>
            </a:r>
            <a:endParaRPr lang="en-US" sz="1050" dirty="0"/>
          </a:p>
        </p:txBody>
      </p:sp>
      <p:sp>
        <p:nvSpPr>
          <p:cNvPr id="7" name="Text 4"/>
          <p:cNvSpPr/>
          <p:nvPr/>
        </p:nvSpPr>
        <p:spPr>
          <a:xfrm>
            <a:off x="571500" y="4096383"/>
            <a:ext cx="642937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spc="2" kern="0" dirty="0">
                <a:solidFill>
                  <a:srgbClr val="888888"/>
                </a:solidFill>
              </a:rPr>
              <a:t>Presented by Manus AI</a:t>
            </a:r>
            <a:endParaRPr lang="en-US" sz="834" dirty="0"/>
          </a:p>
        </p:txBody>
      </p:sp>
      <p:sp>
        <p:nvSpPr>
          <p:cNvPr id="8" name="Shape 5"/>
          <p:cNvSpPr/>
          <p:nvPr/>
        </p:nvSpPr>
        <p:spPr>
          <a:xfrm>
            <a:off x="585788" y="1461790"/>
            <a:ext cx="5667840" cy="570049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9" name="Text 6"/>
          <p:cNvSpPr/>
          <p:nvPr/>
        </p:nvSpPr>
        <p:spPr>
          <a:xfrm>
            <a:off x="585788" y="1461790"/>
            <a:ext cx="5667840" cy="57004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4353" b="1" spc="-2" kern="0" dirty="0">
                <a:solidFill>
                  <a:srgbClr val="FFFFFF"/>
                </a:solidFill>
              </a:rPr>
              <a:t>AGI Avatar System</a:t>
            </a:r>
            <a:endParaRPr lang="en-US" sz="4353" dirty="0"/>
          </a:p>
        </p:txBody>
      </p:sp>
      <p:sp>
        <p:nvSpPr>
          <p:cNvPr id="10" name="Shape 7"/>
          <p:cNvSpPr/>
          <p:nvPr/>
        </p:nvSpPr>
        <p:spPr>
          <a:xfrm>
            <a:off x="557213" y="1461790"/>
            <a:ext cx="5667840" cy="570049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11" name="Text 8"/>
          <p:cNvSpPr/>
          <p:nvPr/>
        </p:nvSpPr>
        <p:spPr>
          <a:xfrm>
            <a:off x="557213" y="1461790"/>
            <a:ext cx="5667840" cy="57004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4353" b="1" spc="-2" kern="0" dirty="0">
                <a:solidFill>
                  <a:srgbClr val="FFFFFF"/>
                </a:solidFill>
              </a:rPr>
              <a:t>AGI Avatar System</a:t>
            </a:r>
            <a:endParaRPr lang="en-US" sz="4353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The Complete Behavioral Loop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00FFFF"/>
                </a:solidFill>
              </a:rPr>
              <a:t>Real-Time Frame Execution Cycle</a:t>
            </a:r>
            <a:endParaRPr lang="en-US" sz="1269" dirty="0"/>
          </a:p>
        </p:txBody>
      </p:sp>
      <p:sp>
        <p:nvSpPr>
          <p:cNvPr id="7" name="Shape 4"/>
          <p:cNvSpPr/>
          <p:nvPr/>
        </p:nvSpPr>
        <p:spPr>
          <a:xfrm>
            <a:off x="714375" y="1593056"/>
            <a:ext cx="2286000" cy="1143000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714375" y="1593056"/>
            <a:ext cx="2286000" cy="21431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9" name="Shape 6"/>
          <p:cNvSpPr/>
          <p:nvPr/>
        </p:nvSpPr>
        <p:spPr>
          <a:xfrm>
            <a:off x="2993231" y="1593056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0" name="Shape 7"/>
          <p:cNvSpPr/>
          <p:nvPr/>
        </p:nvSpPr>
        <p:spPr>
          <a:xfrm>
            <a:off x="714375" y="2728913"/>
            <a:ext cx="2286000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1" name="Shape 8"/>
          <p:cNvSpPr/>
          <p:nvPr/>
        </p:nvSpPr>
        <p:spPr>
          <a:xfrm>
            <a:off x="714375" y="1593056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2" name="Text 9"/>
          <p:cNvSpPr/>
          <p:nvPr/>
        </p:nvSpPr>
        <p:spPr>
          <a:xfrm>
            <a:off x="857250" y="1735931"/>
            <a:ext cx="37225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Step 01</a:t>
            </a:r>
            <a:endParaRPr lang="en-US" sz="683" dirty="0"/>
          </a:p>
        </p:txBody>
      </p:sp>
      <p:sp>
        <p:nvSpPr>
          <p:cNvPr id="13" name="Text 10"/>
          <p:cNvSpPr/>
          <p:nvPr/>
        </p:nvSpPr>
        <p:spPr>
          <a:xfrm>
            <a:off x="2540943" y="1735931"/>
            <a:ext cx="316557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INPUT</a:t>
            </a:r>
            <a:endParaRPr lang="en-US" sz="683" dirty="0"/>
          </a:p>
        </p:txBody>
      </p:sp>
      <p:sp>
        <p:nvSpPr>
          <p:cNvPr id="14" name="Text 11"/>
          <p:cNvSpPr/>
          <p:nvPr/>
        </p:nvSpPr>
        <p:spPr>
          <a:xfrm>
            <a:off x="857250" y="1943100"/>
            <a:ext cx="20002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Update Chaos Timer</a:t>
            </a:r>
            <a:endParaRPr lang="en-US" sz="987" dirty="0"/>
          </a:p>
        </p:txBody>
      </p:sp>
      <p:sp>
        <p:nvSpPr>
          <p:cNvPr id="15" name="Text 12"/>
          <p:cNvSpPr/>
          <p:nvPr/>
        </p:nvSpPr>
        <p:spPr>
          <a:xfrm>
            <a:off x="857250" y="2185988"/>
            <a:ext cx="2000250" cy="26002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74" dirty="0">
                <a:solidFill>
                  <a:srgbClr val="AAAAAA"/>
                </a:solidFill>
              </a:rPr>
              <a:t>Accumulate DeltaTime. Check against current event interval thresholds.</a:t>
            </a:r>
            <a:endParaRPr lang="en-US" sz="674" dirty="0"/>
          </a:p>
        </p:txBody>
      </p:sp>
      <p:sp>
        <p:nvSpPr>
          <p:cNvPr id="16" name="Shape 13"/>
          <p:cNvSpPr/>
          <p:nvPr/>
        </p:nvSpPr>
        <p:spPr>
          <a:xfrm>
            <a:off x="2986088" y="2150269"/>
            <a:ext cx="428625" cy="14288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7" name="Shape 14"/>
          <p:cNvSpPr/>
          <p:nvPr/>
        </p:nvSpPr>
        <p:spPr>
          <a:xfrm>
            <a:off x="3429000" y="1593056"/>
            <a:ext cx="2286000" cy="1143000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3429000" y="1593056"/>
            <a:ext cx="2286000" cy="21431"/>
          </a:xfrm>
          <a:prstGeom prst="rect">
            <a:avLst/>
          </a:prstGeom>
          <a:solidFill>
            <a:srgbClr val="40E0D0"/>
          </a:solidFill>
          <a:ln/>
        </p:spPr>
      </p:sp>
      <p:sp>
        <p:nvSpPr>
          <p:cNvPr id="19" name="Shape 16"/>
          <p:cNvSpPr/>
          <p:nvPr/>
        </p:nvSpPr>
        <p:spPr>
          <a:xfrm>
            <a:off x="5707856" y="1593056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0" name="Shape 17"/>
          <p:cNvSpPr/>
          <p:nvPr/>
        </p:nvSpPr>
        <p:spPr>
          <a:xfrm>
            <a:off x="3429000" y="2728913"/>
            <a:ext cx="2286000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1" name="Shape 18"/>
          <p:cNvSpPr/>
          <p:nvPr/>
        </p:nvSpPr>
        <p:spPr>
          <a:xfrm>
            <a:off x="3429000" y="1593056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2" name="Text 19"/>
          <p:cNvSpPr/>
          <p:nvPr/>
        </p:nvSpPr>
        <p:spPr>
          <a:xfrm>
            <a:off x="3571875" y="1735931"/>
            <a:ext cx="37225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Step 02</a:t>
            </a:r>
            <a:endParaRPr lang="en-US" sz="683" dirty="0"/>
          </a:p>
        </p:txBody>
      </p:sp>
      <p:sp>
        <p:nvSpPr>
          <p:cNvPr id="23" name="Text 20"/>
          <p:cNvSpPr/>
          <p:nvPr/>
        </p:nvSpPr>
        <p:spPr>
          <a:xfrm>
            <a:off x="5262962" y="1735931"/>
            <a:ext cx="30916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LOGIC</a:t>
            </a:r>
            <a:endParaRPr lang="en-US" sz="683" dirty="0"/>
          </a:p>
        </p:txBody>
      </p:sp>
      <p:sp>
        <p:nvSpPr>
          <p:cNvPr id="24" name="Text 21"/>
          <p:cNvSpPr/>
          <p:nvPr/>
        </p:nvSpPr>
        <p:spPr>
          <a:xfrm>
            <a:off x="3571875" y="1943100"/>
            <a:ext cx="20002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Check Triggers</a:t>
            </a:r>
            <a:endParaRPr lang="en-US" sz="987" dirty="0"/>
          </a:p>
        </p:txBody>
      </p:sp>
      <p:sp>
        <p:nvSpPr>
          <p:cNvPr id="25" name="Text 22"/>
          <p:cNvSpPr/>
          <p:nvPr/>
        </p:nvSpPr>
        <p:spPr>
          <a:xfrm>
            <a:off x="3571875" y="2185988"/>
            <a:ext cx="2000250" cy="26002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74" dirty="0">
                <a:solidFill>
                  <a:srgbClr val="AAAAAA"/>
                </a:solidFill>
              </a:rPr>
              <a:t>Evaluate if a chaotic event or behavioral trigger should fire this frame.</a:t>
            </a:r>
            <a:endParaRPr lang="en-US" sz="674" dirty="0"/>
          </a:p>
        </p:txBody>
      </p:sp>
      <p:sp>
        <p:nvSpPr>
          <p:cNvPr id="26" name="Shape 23"/>
          <p:cNvSpPr/>
          <p:nvPr/>
        </p:nvSpPr>
        <p:spPr>
          <a:xfrm>
            <a:off x="5700713" y="2150269"/>
            <a:ext cx="428625" cy="14288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7" name="Shape 24"/>
          <p:cNvSpPr/>
          <p:nvPr/>
        </p:nvSpPr>
        <p:spPr>
          <a:xfrm>
            <a:off x="6143625" y="1593056"/>
            <a:ext cx="2286000" cy="1143000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28" name="Shape 25"/>
          <p:cNvSpPr/>
          <p:nvPr/>
        </p:nvSpPr>
        <p:spPr>
          <a:xfrm>
            <a:off x="6143625" y="1593056"/>
            <a:ext cx="2286000" cy="21431"/>
          </a:xfrm>
          <a:prstGeom prst="rect">
            <a:avLst/>
          </a:prstGeom>
          <a:solidFill>
            <a:srgbClr val="8080FF"/>
          </a:solidFill>
          <a:ln/>
        </p:spPr>
      </p:sp>
      <p:sp>
        <p:nvSpPr>
          <p:cNvPr id="29" name="Shape 26"/>
          <p:cNvSpPr/>
          <p:nvPr/>
        </p:nvSpPr>
        <p:spPr>
          <a:xfrm>
            <a:off x="8422481" y="1593056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30" name="Shape 27"/>
          <p:cNvSpPr/>
          <p:nvPr/>
        </p:nvSpPr>
        <p:spPr>
          <a:xfrm>
            <a:off x="6143625" y="2728913"/>
            <a:ext cx="2286000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31" name="Shape 28"/>
          <p:cNvSpPr/>
          <p:nvPr/>
        </p:nvSpPr>
        <p:spPr>
          <a:xfrm>
            <a:off x="6143625" y="1593056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32" name="Text 29"/>
          <p:cNvSpPr/>
          <p:nvPr/>
        </p:nvSpPr>
        <p:spPr>
          <a:xfrm>
            <a:off x="6286500" y="1735931"/>
            <a:ext cx="37225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Step 03</a:t>
            </a:r>
            <a:endParaRPr lang="en-US" sz="683" dirty="0"/>
          </a:p>
        </p:txBody>
      </p:sp>
      <p:sp>
        <p:nvSpPr>
          <p:cNvPr id="33" name="Text 30"/>
          <p:cNvSpPr/>
          <p:nvPr/>
        </p:nvSpPr>
        <p:spPr>
          <a:xfrm>
            <a:off x="8004795" y="1735931"/>
            <a:ext cx="28195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STATE</a:t>
            </a:r>
            <a:endParaRPr lang="en-US" sz="683" dirty="0"/>
          </a:p>
        </p:txBody>
      </p:sp>
      <p:sp>
        <p:nvSpPr>
          <p:cNvPr id="34" name="Text 31"/>
          <p:cNvSpPr/>
          <p:nvPr/>
        </p:nvSpPr>
        <p:spPr>
          <a:xfrm>
            <a:off x="6286500" y="1943100"/>
            <a:ext cx="20002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Update Personality</a:t>
            </a:r>
            <a:endParaRPr lang="en-US" sz="987" dirty="0"/>
          </a:p>
        </p:txBody>
      </p:sp>
      <p:sp>
        <p:nvSpPr>
          <p:cNvPr id="35" name="Text 32"/>
          <p:cNvSpPr/>
          <p:nvPr/>
        </p:nvSpPr>
        <p:spPr>
          <a:xfrm>
            <a:off x="6286500" y="2185988"/>
            <a:ext cx="2000250" cy="26002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74" dirty="0">
                <a:solidFill>
                  <a:srgbClr val="AAAAAA"/>
                </a:solidFill>
              </a:rPr>
              <a:t>Recalculate trait synergies and apply temporary emotional modifiers.</a:t>
            </a:r>
            <a:endParaRPr lang="en-US" sz="674" dirty="0"/>
          </a:p>
        </p:txBody>
      </p:sp>
      <p:sp>
        <p:nvSpPr>
          <p:cNvPr id="36" name="Shape 33"/>
          <p:cNvSpPr/>
          <p:nvPr/>
        </p:nvSpPr>
        <p:spPr>
          <a:xfrm>
            <a:off x="7279481" y="2707481"/>
            <a:ext cx="14288" cy="28575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37" name="Shape 34"/>
          <p:cNvSpPr/>
          <p:nvPr/>
        </p:nvSpPr>
        <p:spPr>
          <a:xfrm>
            <a:off x="6143625" y="3164681"/>
            <a:ext cx="2286000" cy="1143000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38" name="Shape 35"/>
          <p:cNvSpPr/>
          <p:nvPr/>
        </p:nvSpPr>
        <p:spPr>
          <a:xfrm>
            <a:off x="6143625" y="3164681"/>
            <a:ext cx="2286000" cy="21431"/>
          </a:xfrm>
          <a:prstGeom prst="rect">
            <a:avLst/>
          </a:prstGeom>
          <a:solidFill>
            <a:srgbClr val="C040C0"/>
          </a:solidFill>
          <a:ln/>
        </p:spPr>
      </p:sp>
      <p:sp>
        <p:nvSpPr>
          <p:cNvPr id="39" name="Shape 36"/>
          <p:cNvSpPr/>
          <p:nvPr/>
        </p:nvSpPr>
        <p:spPr>
          <a:xfrm>
            <a:off x="8422481" y="3164681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0" name="Shape 37"/>
          <p:cNvSpPr/>
          <p:nvPr/>
        </p:nvSpPr>
        <p:spPr>
          <a:xfrm>
            <a:off x="6143625" y="4300538"/>
            <a:ext cx="2286000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1" name="Shape 38"/>
          <p:cNvSpPr/>
          <p:nvPr/>
        </p:nvSpPr>
        <p:spPr>
          <a:xfrm>
            <a:off x="6143625" y="3164681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2" name="Text 39"/>
          <p:cNvSpPr/>
          <p:nvPr/>
        </p:nvSpPr>
        <p:spPr>
          <a:xfrm>
            <a:off x="6286500" y="3307556"/>
            <a:ext cx="37225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Step 04</a:t>
            </a:r>
            <a:endParaRPr lang="en-US" sz="683" dirty="0"/>
          </a:p>
        </p:txBody>
      </p:sp>
      <p:sp>
        <p:nvSpPr>
          <p:cNvPr id="43" name="Text 40"/>
          <p:cNvSpPr/>
          <p:nvPr/>
        </p:nvSpPr>
        <p:spPr>
          <a:xfrm>
            <a:off x="7927581" y="3307556"/>
            <a:ext cx="35916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VISUAL</a:t>
            </a:r>
            <a:endParaRPr lang="en-US" sz="683" dirty="0"/>
          </a:p>
        </p:txBody>
      </p:sp>
      <p:sp>
        <p:nvSpPr>
          <p:cNvPr id="44" name="Text 41"/>
          <p:cNvSpPr/>
          <p:nvPr/>
        </p:nvSpPr>
        <p:spPr>
          <a:xfrm>
            <a:off x="6286500" y="3514725"/>
            <a:ext cx="20002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Aesthetic Modifiers</a:t>
            </a:r>
            <a:endParaRPr lang="en-US" sz="987" dirty="0"/>
          </a:p>
        </p:txBody>
      </p:sp>
      <p:sp>
        <p:nvSpPr>
          <p:cNvPr id="45" name="Text 42"/>
          <p:cNvSpPr/>
          <p:nvPr/>
        </p:nvSpPr>
        <p:spPr>
          <a:xfrm>
            <a:off x="6286500" y="3757613"/>
            <a:ext cx="2000250" cy="26002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74" dirty="0">
                <a:solidFill>
                  <a:srgbClr val="AAAAAA"/>
                </a:solidFill>
              </a:rPr>
              <a:t>Update material parameters (Blush, Sparkle) based on new state.</a:t>
            </a:r>
            <a:endParaRPr lang="en-US" sz="674" dirty="0"/>
          </a:p>
        </p:txBody>
      </p:sp>
      <p:sp>
        <p:nvSpPr>
          <p:cNvPr id="46" name="Shape 43"/>
          <p:cNvSpPr/>
          <p:nvPr/>
        </p:nvSpPr>
        <p:spPr>
          <a:xfrm>
            <a:off x="5715000" y="3721894"/>
            <a:ext cx="428625" cy="14288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7" name="Shape 44"/>
          <p:cNvSpPr/>
          <p:nvPr/>
        </p:nvSpPr>
        <p:spPr>
          <a:xfrm>
            <a:off x="3429000" y="3164681"/>
            <a:ext cx="2286000" cy="1143000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48" name="Shape 45"/>
          <p:cNvSpPr/>
          <p:nvPr/>
        </p:nvSpPr>
        <p:spPr>
          <a:xfrm>
            <a:off x="3429000" y="3164681"/>
            <a:ext cx="2286000" cy="21431"/>
          </a:xfrm>
          <a:prstGeom prst="rect">
            <a:avLst/>
          </a:prstGeom>
          <a:solidFill>
            <a:srgbClr val="E020A0"/>
          </a:solidFill>
          <a:ln/>
        </p:spPr>
      </p:sp>
      <p:sp>
        <p:nvSpPr>
          <p:cNvPr id="49" name="Shape 46"/>
          <p:cNvSpPr/>
          <p:nvPr/>
        </p:nvSpPr>
        <p:spPr>
          <a:xfrm>
            <a:off x="5707856" y="3164681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50" name="Shape 47"/>
          <p:cNvSpPr/>
          <p:nvPr/>
        </p:nvSpPr>
        <p:spPr>
          <a:xfrm>
            <a:off x="3429000" y="4300538"/>
            <a:ext cx="2286000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51" name="Shape 48"/>
          <p:cNvSpPr/>
          <p:nvPr/>
        </p:nvSpPr>
        <p:spPr>
          <a:xfrm>
            <a:off x="3429000" y="3164681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52" name="Text 49"/>
          <p:cNvSpPr/>
          <p:nvPr/>
        </p:nvSpPr>
        <p:spPr>
          <a:xfrm>
            <a:off x="3571875" y="3307556"/>
            <a:ext cx="37225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Step 05</a:t>
            </a:r>
            <a:endParaRPr lang="en-US" sz="683" dirty="0"/>
          </a:p>
        </p:txBody>
      </p:sp>
      <p:sp>
        <p:nvSpPr>
          <p:cNvPr id="53" name="Text 50"/>
          <p:cNvSpPr/>
          <p:nvPr/>
        </p:nvSpPr>
        <p:spPr>
          <a:xfrm>
            <a:off x="5143444" y="3307556"/>
            <a:ext cx="42868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MOTION</a:t>
            </a:r>
            <a:endParaRPr lang="en-US" sz="683" dirty="0"/>
          </a:p>
        </p:txBody>
      </p:sp>
      <p:sp>
        <p:nvSpPr>
          <p:cNvPr id="54" name="Text 51"/>
          <p:cNvSpPr/>
          <p:nvPr/>
        </p:nvSpPr>
        <p:spPr>
          <a:xfrm>
            <a:off x="3571875" y="3514725"/>
            <a:ext cx="20002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Process Live2D</a:t>
            </a:r>
            <a:endParaRPr lang="en-US" sz="987" dirty="0"/>
          </a:p>
        </p:txBody>
      </p:sp>
      <p:sp>
        <p:nvSpPr>
          <p:cNvPr id="55" name="Text 52"/>
          <p:cNvSpPr/>
          <p:nvPr/>
        </p:nvSpPr>
        <p:spPr>
          <a:xfrm>
            <a:off x="3571875" y="3757613"/>
            <a:ext cx="2000250" cy="26002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74" dirty="0">
                <a:solidFill>
                  <a:srgbClr val="AAAAAA"/>
                </a:solidFill>
              </a:rPr>
              <a:t>Apply Cubism parameters for expression, gaze, and gesture.</a:t>
            </a:r>
            <a:endParaRPr lang="en-US" sz="674" dirty="0"/>
          </a:p>
        </p:txBody>
      </p:sp>
      <p:sp>
        <p:nvSpPr>
          <p:cNvPr id="56" name="Shape 53"/>
          <p:cNvSpPr/>
          <p:nvPr/>
        </p:nvSpPr>
        <p:spPr>
          <a:xfrm>
            <a:off x="3000375" y="3721894"/>
            <a:ext cx="428625" cy="14288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57" name="Shape 54"/>
          <p:cNvSpPr/>
          <p:nvPr/>
        </p:nvSpPr>
        <p:spPr>
          <a:xfrm>
            <a:off x="714375" y="3164681"/>
            <a:ext cx="2286000" cy="1143000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58" name="Shape 55"/>
          <p:cNvSpPr/>
          <p:nvPr/>
        </p:nvSpPr>
        <p:spPr>
          <a:xfrm>
            <a:off x="714375" y="3164681"/>
            <a:ext cx="2286000" cy="21431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59" name="Shape 56"/>
          <p:cNvSpPr/>
          <p:nvPr/>
        </p:nvSpPr>
        <p:spPr>
          <a:xfrm>
            <a:off x="2993231" y="3164681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60" name="Shape 57"/>
          <p:cNvSpPr/>
          <p:nvPr/>
        </p:nvSpPr>
        <p:spPr>
          <a:xfrm>
            <a:off x="714375" y="4300538"/>
            <a:ext cx="2286000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61" name="Shape 58"/>
          <p:cNvSpPr/>
          <p:nvPr/>
        </p:nvSpPr>
        <p:spPr>
          <a:xfrm>
            <a:off x="714375" y="3164681"/>
            <a:ext cx="7144" cy="1143000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62" name="Text 59"/>
          <p:cNvSpPr/>
          <p:nvPr/>
        </p:nvSpPr>
        <p:spPr>
          <a:xfrm>
            <a:off x="857250" y="3307556"/>
            <a:ext cx="37225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Step 06</a:t>
            </a:r>
            <a:endParaRPr lang="en-US" sz="683" dirty="0"/>
          </a:p>
        </p:txBody>
      </p:sp>
      <p:sp>
        <p:nvSpPr>
          <p:cNvPr id="63" name="Text 60"/>
          <p:cNvSpPr/>
          <p:nvPr/>
        </p:nvSpPr>
        <p:spPr>
          <a:xfrm>
            <a:off x="2448046" y="3307556"/>
            <a:ext cx="409454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FFFF"/>
                </a:solidFill>
              </a:rPr>
              <a:t>OUTPUT</a:t>
            </a:r>
            <a:endParaRPr lang="en-US" sz="683" dirty="0"/>
          </a:p>
        </p:txBody>
      </p:sp>
      <p:sp>
        <p:nvSpPr>
          <p:cNvPr id="64" name="Text 61"/>
          <p:cNvSpPr/>
          <p:nvPr/>
        </p:nvSpPr>
        <p:spPr>
          <a:xfrm>
            <a:off x="857250" y="3514725"/>
            <a:ext cx="20002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Render Frame</a:t>
            </a:r>
            <a:endParaRPr lang="en-US" sz="987" dirty="0"/>
          </a:p>
        </p:txBody>
      </p:sp>
      <p:sp>
        <p:nvSpPr>
          <p:cNvPr id="65" name="Text 62"/>
          <p:cNvSpPr/>
          <p:nvPr/>
        </p:nvSpPr>
        <p:spPr>
          <a:xfrm>
            <a:off x="857250" y="3757613"/>
            <a:ext cx="2000250" cy="26002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674" dirty="0">
                <a:solidFill>
                  <a:srgbClr val="AAAAAA"/>
                </a:solidFill>
              </a:rPr>
              <a:t>Commit changes to the render pipeline. Loop resets for next frame.</a:t>
            </a:r>
            <a:endParaRPr lang="en-US" sz="674" dirty="0"/>
          </a:p>
        </p:txBody>
      </p:sp>
      <p:sp>
        <p:nvSpPr>
          <p:cNvPr id="66" name="Text 63"/>
          <p:cNvSpPr/>
          <p:nvPr/>
        </p:nvSpPr>
        <p:spPr>
          <a:xfrm>
            <a:off x="571500" y="3736181"/>
            <a:ext cx="11965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333333"/>
                </a:solidFill>
              </a:rPr>
              <a:t>↺</a:t>
            </a:r>
            <a:endParaRPr lang="en-US" sz="10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2435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Code Architecture Overview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FFFF"/>
                </a:solidFill>
              </a:rPr>
              <a:t>Core C++ Classes &amp; System Integration</a:t>
            </a:r>
            <a:endParaRPr lang="en-US" sz="1269" dirty="0"/>
          </a:p>
        </p:txBody>
      </p:sp>
      <p:sp>
        <p:nvSpPr>
          <p:cNvPr id="7" name="Shape 4"/>
          <p:cNvSpPr/>
          <p:nvPr/>
        </p:nvSpPr>
        <p:spPr>
          <a:xfrm>
            <a:off x="571500" y="1521619"/>
            <a:ext cx="3893344" cy="1712714"/>
          </a:xfrm>
          <a:prstGeom prst="rect">
            <a:avLst/>
          </a:prstGeom>
          <a:solidFill>
            <a:srgbClr val="141414">
              <a:alpha val="80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571500" y="1521619"/>
            <a:ext cx="3893344" cy="28575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9" name="Shape 6"/>
          <p:cNvSpPr/>
          <p:nvPr/>
        </p:nvSpPr>
        <p:spPr>
          <a:xfrm>
            <a:off x="4457700" y="1521619"/>
            <a:ext cx="7144" cy="171271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0" name="Shape 7"/>
          <p:cNvSpPr/>
          <p:nvPr/>
        </p:nvSpPr>
        <p:spPr>
          <a:xfrm>
            <a:off x="571500" y="3227189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1" name="Shape 8"/>
          <p:cNvSpPr/>
          <p:nvPr/>
        </p:nvSpPr>
        <p:spPr>
          <a:xfrm>
            <a:off x="571500" y="1521619"/>
            <a:ext cx="7144" cy="171271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2" name="Shape 9"/>
          <p:cNvSpPr/>
          <p:nvPr/>
        </p:nvSpPr>
        <p:spPr>
          <a:xfrm>
            <a:off x="750094" y="1700213"/>
            <a:ext cx="2053884" cy="289322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750094" y="1700213"/>
            <a:ext cx="14288" cy="289322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750094" y="1700213"/>
            <a:ext cx="2053884" cy="289322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42" dirty="0">
                <a:solidFill>
                  <a:srgbClr val="00FFFF"/>
                </a:solidFill>
              </a:rPr>
              <a:t>Avatar3DComponentEnhanced</a:t>
            </a:r>
            <a:endParaRPr lang="en-US" sz="942" dirty="0"/>
          </a:p>
        </p:txBody>
      </p:sp>
      <p:sp>
        <p:nvSpPr>
          <p:cNvPr id="15" name="Text 12"/>
          <p:cNvSpPr/>
          <p:nvPr/>
        </p:nvSpPr>
        <p:spPr>
          <a:xfrm>
            <a:off x="750094" y="2096691"/>
            <a:ext cx="353615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System Orchestrator</a:t>
            </a:r>
            <a:endParaRPr lang="en-US" sz="987" dirty="0"/>
          </a:p>
        </p:txBody>
      </p:sp>
      <p:sp>
        <p:nvSpPr>
          <p:cNvPr id="16" name="Text 13"/>
          <p:cNvSpPr/>
          <p:nvPr/>
        </p:nvSpPr>
        <p:spPr>
          <a:xfrm>
            <a:off x="750094" y="2398514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17" name="Text 14"/>
          <p:cNvSpPr/>
          <p:nvPr/>
        </p:nvSpPr>
        <p:spPr>
          <a:xfrm>
            <a:off x="857250" y="2400300"/>
            <a:ext cx="1958727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Central hub managing the update loop</a:t>
            </a:r>
            <a:endParaRPr lang="en-US" sz="780" dirty="0"/>
          </a:p>
        </p:txBody>
      </p:sp>
      <p:sp>
        <p:nvSpPr>
          <p:cNvPr id="18" name="Text 15"/>
          <p:cNvSpPr/>
          <p:nvPr/>
        </p:nvSpPr>
        <p:spPr>
          <a:xfrm>
            <a:off x="750094" y="2605683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19" name="Text 16"/>
          <p:cNvSpPr/>
          <p:nvPr/>
        </p:nvSpPr>
        <p:spPr>
          <a:xfrm>
            <a:off x="857250" y="2607469"/>
            <a:ext cx="2293897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Integrates all subsystems (Logic, Env, Render)</a:t>
            </a:r>
            <a:endParaRPr lang="en-US" sz="780" dirty="0"/>
          </a:p>
        </p:txBody>
      </p:sp>
      <p:sp>
        <p:nvSpPr>
          <p:cNvPr id="20" name="Text 17"/>
          <p:cNvSpPr/>
          <p:nvPr/>
        </p:nvSpPr>
        <p:spPr>
          <a:xfrm>
            <a:off x="750094" y="2812852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21" name="Text 18"/>
          <p:cNvSpPr/>
          <p:nvPr/>
        </p:nvSpPr>
        <p:spPr>
          <a:xfrm>
            <a:off x="857250" y="2814638"/>
            <a:ext cx="2091919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Handles state synchronization and events</a:t>
            </a:r>
            <a:endParaRPr lang="en-US" sz="780" dirty="0"/>
          </a:p>
        </p:txBody>
      </p:sp>
      <p:sp>
        <p:nvSpPr>
          <p:cNvPr id="22" name="Text 19"/>
          <p:cNvSpPr/>
          <p:nvPr/>
        </p:nvSpPr>
        <p:spPr>
          <a:xfrm>
            <a:off x="3973711" y="2950369"/>
            <a:ext cx="348258" cy="141089"/>
          </a:xfrm>
          <a:prstGeom prst="rect">
            <a:avLst/>
          </a:prstGeom>
          <a:noFill/>
          <a:ln/>
        </p:spPr>
        <p:txBody>
          <a:bodyPr wrap="square" lIns="51054" tIns="17018" rIns="51054" bIns="17018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CPP / H</a:t>
            </a:r>
            <a:endParaRPr lang="en-US" sz="516" dirty="0"/>
          </a:p>
        </p:txBody>
      </p:sp>
      <p:sp>
        <p:nvSpPr>
          <p:cNvPr id="23" name="Shape 20"/>
          <p:cNvSpPr/>
          <p:nvPr/>
        </p:nvSpPr>
        <p:spPr>
          <a:xfrm>
            <a:off x="4679156" y="1521619"/>
            <a:ext cx="3893344" cy="1712714"/>
          </a:xfrm>
          <a:prstGeom prst="rect">
            <a:avLst/>
          </a:prstGeom>
          <a:solidFill>
            <a:srgbClr val="141414">
              <a:alpha val="80000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4679156" y="1521619"/>
            <a:ext cx="3893344" cy="28575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25" name="Shape 22"/>
          <p:cNvSpPr/>
          <p:nvPr/>
        </p:nvSpPr>
        <p:spPr>
          <a:xfrm>
            <a:off x="8565356" y="1521619"/>
            <a:ext cx="7144" cy="171271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6" name="Shape 23"/>
          <p:cNvSpPr/>
          <p:nvPr/>
        </p:nvSpPr>
        <p:spPr>
          <a:xfrm>
            <a:off x="4679156" y="3227189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7" name="Shape 24"/>
          <p:cNvSpPr/>
          <p:nvPr/>
        </p:nvSpPr>
        <p:spPr>
          <a:xfrm>
            <a:off x="4679156" y="1521619"/>
            <a:ext cx="7144" cy="171271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8" name="Shape 25"/>
          <p:cNvSpPr/>
          <p:nvPr/>
        </p:nvSpPr>
        <p:spPr>
          <a:xfrm>
            <a:off x="4857750" y="1700213"/>
            <a:ext cx="1562807" cy="289322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29" name="Shape 26"/>
          <p:cNvSpPr/>
          <p:nvPr/>
        </p:nvSpPr>
        <p:spPr>
          <a:xfrm>
            <a:off x="4857750" y="1700213"/>
            <a:ext cx="14288" cy="289322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30" name="Text 27"/>
          <p:cNvSpPr/>
          <p:nvPr/>
        </p:nvSpPr>
        <p:spPr>
          <a:xfrm>
            <a:off x="4857750" y="1700213"/>
            <a:ext cx="1562807" cy="289322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42" dirty="0">
                <a:solidFill>
                  <a:srgbClr val="FF00FF"/>
                </a:solidFill>
              </a:rPr>
              <a:t>PersonalityTraitSystem</a:t>
            </a:r>
            <a:endParaRPr lang="en-US" sz="942" dirty="0"/>
          </a:p>
        </p:txBody>
      </p:sp>
      <p:sp>
        <p:nvSpPr>
          <p:cNvPr id="31" name="Text 28"/>
          <p:cNvSpPr/>
          <p:nvPr/>
        </p:nvSpPr>
        <p:spPr>
          <a:xfrm>
            <a:off x="4857750" y="2096691"/>
            <a:ext cx="353615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Behavioral Engine</a:t>
            </a:r>
            <a:endParaRPr lang="en-US" sz="987" dirty="0"/>
          </a:p>
        </p:txBody>
      </p:sp>
      <p:sp>
        <p:nvSpPr>
          <p:cNvPr id="32" name="Text 29"/>
          <p:cNvSpPr/>
          <p:nvPr/>
        </p:nvSpPr>
        <p:spPr>
          <a:xfrm>
            <a:off x="4857750" y="2398514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33" name="Text 30"/>
          <p:cNvSpPr/>
          <p:nvPr/>
        </p:nvSpPr>
        <p:spPr>
          <a:xfrm>
            <a:off x="4964906" y="2400300"/>
            <a:ext cx="1823610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Calculates trait values and synergies</a:t>
            </a:r>
            <a:endParaRPr lang="en-US" sz="780" dirty="0"/>
          </a:p>
        </p:txBody>
      </p:sp>
      <p:sp>
        <p:nvSpPr>
          <p:cNvPr id="34" name="Text 31"/>
          <p:cNvSpPr/>
          <p:nvPr/>
        </p:nvSpPr>
        <p:spPr>
          <a:xfrm>
            <a:off x="4857750" y="2605683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35" name="Text 32"/>
          <p:cNvSpPr/>
          <p:nvPr/>
        </p:nvSpPr>
        <p:spPr>
          <a:xfrm>
            <a:off x="4964906" y="2607469"/>
            <a:ext cx="2403091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Manages "SuperHotGirl" &amp; "HyperChaotic" logic</a:t>
            </a:r>
            <a:endParaRPr lang="en-US" sz="780" dirty="0"/>
          </a:p>
        </p:txBody>
      </p:sp>
      <p:sp>
        <p:nvSpPr>
          <p:cNvPr id="36" name="Text 33"/>
          <p:cNvSpPr/>
          <p:nvPr/>
        </p:nvSpPr>
        <p:spPr>
          <a:xfrm>
            <a:off x="4857750" y="2812852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37" name="Text 34"/>
          <p:cNvSpPr/>
          <p:nvPr/>
        </p:nvSpPr>
        <p:spPr>
          <a:xfrm>
            <a:off x="4964906" y="2814638"/>
            <a:ext cx="2172705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Generates autonomous behavioral triggers</a:t>
            </a:r>
            <a:endParaRPr lang="en-US" sz="780" dirty="0"/>
          </a:p>
        </p:txBody>
      </p:sp>
      <p:sp>
        <p:nvSpPr>
          <p:cNvPr id="38" name="Text 35"/>
          <p:cNvSpPr/>
          <p:nvPr/>
        </p:nvSpPr>
        <p:spPr>
          <a:xfrm>
            <a:off x="8081367" y="2914650"/>
            <a:ext cx="348258" cy="141089"/>
          </a:xfrm>
          <a:prstGeom prst="rect">
            <a:avLst/>
          </a:prstGeom>
          <a:noFill/>
          <a:ln/>
        </p:spPr>
        <p:txBody>
          <a:bodyPr wrap="square" lIns="51054" tIns="17018" rIns="51054" bIns="17018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CPP / H</a:t>
            </a:r>
            <a:endParaRPr lang="en-US" sz="516" dirty="0"/>
          </a:p>
        </p:txBody>
      </p:sp>
      <p:sp>
        <p:nvSpPr>
          <p:cNvPr id="39" name="Shape 36"/>
          <p:cNvSpPr/>
          <p:nvPr/>
        </p:nvSpPr>
        <p:spPr>
          <a:xfrm>
            <a:off x="571500" y="3412927"/>
            <a:ext cx="3893344" cy="1712714"/>
          </a:xfrm>
          <a:prstGeom prst="rect">
            <a:avLst/>
          </a:prstGeom>
          <a:solidFill>
            <a:srgbClr val="141414">
              <a:alpha val="80000"/>
            </a:srgbClr>
          </a:solidFill>
          <a:ln/>
        </p:spPr>
      </p:sp>
      <p:sp>
        <p:nvSpPr>
          <p:cNvPr id="40" name="Shape 37"/>
          <p:cNvSpPr/>
          <p:nvPr/>
        </p:nvSpPr>
        <p:spPr>
          <a:xfrm>
            <a:off x="571500" y="3412927"/>
            <a:ext cx="3893344" cy="28575"/>
          </a:xfrm>
          <a:prstGeom prst="rect">
            <a:avLst/>
          </a:prstGeom>
          <a:solidFill>
            <a:srgbClr val="00FF00"/>
          </a:solidFill>
          <a:ln/>
        </p:spPr>
      </p:sp>
      <p:sp>
        <p:nvSpPr>
          <p:cNvPr id="41" name="Shape 38"/>
          <p:cNvSpPr/>
          <p:nvPr/>
        </p:nvSpPr>
        <p:spPr>
          <a:xfrm>
            <a:off x="4457700" y="3412927"/>
            <a:ext cx="7144" cy="171271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2" name="Shape 39"/>
          <p:cNvSpPr/>
          <p:nvPr/>
        </p:nvSpPr>
        <p:spPr>
          <a:xfrm>
            <a:off x="571500" y="5118497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3" name="Shape 40"/>
          <p:cNvSpPr/>
          <p:nvPr/>
        </p:nvSpPr>
        <p:spPr>
          <a:xfrm>
            <a:off x="571500" y="3412927"/>
            <a:ext cx="7144" cy="171271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4" name="Shape 41"/>
          <p:cNvSpPr/>
          <p:nvPr/>
        </p:nvSpPr>
        <p:spPr>
          <a:xfrm>
            <a:off x="750094" y="3591520"/>
            <a:ext cx="1901354" cy="289322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45" name="Shape 42"/>
          <p:cNvSpPr/>
          <p:nvPr/>
        </p:nvSpPr>
        <p:spPr>
          <a:xfrm>
            <a:off x="750094" y="3591520"/>
            <a:ext cx="14288" cy="289322"/>
          </a:xfrm>
          <a:prstGeom prst="rect">
            <a:avLst/>
          </a:prstGeom>
          <a:solidFill>
            <a:srgbClr val="00FF00"/>
          </a:solidFill>
          <a:ln/>
        </p:spPr>
      </p:sp>
      <p:sp>
        <p:nvSpPr>
          <p:cNvPr id="46" name="Text 43"/>
          <p:cNvSpPr/>
          <p:nvPr/>
        </p:nvSpPr>
        <p:spPr>
          <a:xfrm>
            <a:off x="750094" y="3591520"/>
            <a:ext cx="1901354" cy="289322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42" dirty="0">
                <a:solidFill>
                  <a:srgbClr val="00FF00"/>
                </a:solidFill>
              </a:rPr>
              <a:t>VirtualEnvironmentManager</a:t>
            </a:r>
            <a:endParaRPr lang="en-US" sz="942" dirty="0"/>
          </a:p>
        </p:txBody>
      </p:sp>
      <p:sp>
        <p:nvSpPr>
          <p:cNvPr id="47" name="Text 44"/>
          <p:cNvSpPr/>
          <p:nvPr/>
        </p:nvSpPr>
        <p:spPr>
          <a:xfrm>
            <a:off x="750094" y="3987998"/>
            <a:ext cx="353615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Context Provider</a:t>
            </a:r>
            <a:endParaRPr lang="en-US" sz="987" dirty="0"/>
          </a:p>
        </p:txBody>
      </p:sp>
      <p:sp>
        <p:nvSpPr>
          <p:cNvPr id="48" name="Text 45"/>
          <p:cNvSpPr/>
          <p:nvPr/>
        </p:nvSpPr>
        <p:spPr>
          <a:xfrm>
            <a:off x="750094" y="4289822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49" name="Text 46"/>
          <p:cNvSpPr/>
          <p:nvPr/>
        </p:nvSpPr>
        <p:spPr>
          <a:xfrm>
            <a:off x="857250" y="4291608"/>
            <a:ext cx="2206051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Simulates world state (Time, Weather, Wind)</a:t>
            </a:r>
            <a:endParaRPr lang="en-US" sz="780" dirty="0"/>
          </a:p>
        </p:txBody>
      </p:sp>
      <p:sp>
        <p:nvSpPr>
          <p:cNvPr id="50" name="Text 47"/>
          <p:cNvSpPr/>
          <p:nvPr/>
        </p:nvSpPr>
        <p:spPr>
          <a:xfrm>
            <a:off x="750094" y="4496991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51" name="Text 48"/>
          <p:cNvSpPr/>
          <p:nvPr/>
        </p:nvSpPr>
        <p:spPr>
          <a:xfrm>
            <a:off x="857250" y="4498777"/>
            <a:ext cx="1847803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Provides environmental context data</a:t>
            </a:r>
            <a:endParaRPr lang="en-US" sz="780" dirty="0"/>
          </a:p>
        </p:txBody>
      </p:sp>
      <p:sp>
        <p:nvSpPr>
          <p:cNvPr id="52" name="Text 49"/>
          <p:cNvSpPr/>
          <p:nvPr/>
        </p:nvSpPr>
        <p:spPr>
          <a:xfrm>
            <a:off x="750094" y="4704159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53" name="Text 50"/>
          <p:cNvSpPr/>
          <p:nvPr/>
        </p:nvSpPr>
        <p:spPr>
          <a:xfrm>
            <a:off x="857250" y="4705945"/>
            <a:ext cx="2105537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Affects avatar mood and physical reaction</a:t>
            </a:r>
            <a:endParaRPr lang="en-US" sz="780" dirty="0"/>
          </a:p>
        </p:txBody>
      </p:sp>
      <p:sp>
        <p:nvSpPr>
          <p:cNvPr id="54" name="Text 51"/>
          <p:cNvSpPr/>
          <p:nvPr/>
        </p:nvSpPr>
        <p:spPr>
          <a:xfrm>
            <a:off x="3973711" y="4841677"/>
            <a:ext cx="348258" cy="141089"/>
          </a:xfrm>
          <a:prstGeom prst="rect">
            <a:avLst/>
          </a:prstGeom>
          <a:noFill/>
          <a:ln/>
        </p:spPr>
        <p:txBody>
          <a:bodyPr wrap="square" lIns="51054" tIns="17018" rIns="51054" bIns="17018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CPP / H</a:t>
            </a:r>
            <a:endParaRPr lang="en-US" sz="516" dirty="0"/>
          </a:p>
        </p:txBody>
      </p:sp>
      <p:sp>
        <p:nvSpPr>
          <p:cNvPr id="55" name="Shape 52"/>
          <p:cNvSpPr/>
          <p:nvPr/>
        </p:nvSpPr>
        <p:spPr>
          <a:xfrm>
            <a:off x="4679156" y="3412927"/>
            <a:ext cx="3893344" cy="1712714"/>
          </a:xfrm>
          <a:prstGeom prst="rect">
            <a:avLst/>
          </a:prstGeom>
          <a:solidFill>
            <a:srgbClr val="141414">
              <a:alpha val="80000"/>
            </a:srgbClr>
          </a:solidFill>
          <a:ln/>
        </p:spPr>
      </p:sp>
      <p:sp>
        <p:nvSpPr>
          <p:cNvPr id="56" name="Shape 53"/>
          <p:cNvSpPr/>
          <p:nvPr/>
        </p:nvSpPr>
        <p:spPr>
          <a:xfrm>
            <a:off x="4679156" y="3412927"/>
            <a:ext cx="3893344" cy="28575"/>
          </a:xfrm>
          <a:prstGeom prst="rect">
            <a:avLst/>
          </a:prstGeom>
          <a:solidFill>
            <a:srgbClr val="FFFF00"/>
          </a:solidFill>
          <a:ln/>
        </p:spPr>
      </p:sp>
      <p:sp>
        <p:nvSpPr>
          <p:cNvPr id="57" name="Shape 54"/>
          <p:cNvSpPr/>
          <p:nvPr/>
        </p:nvSpPr>
        <p:spPr>
          <a:xfrm>
            <a:off x="8565356" y="3412927"/>
            <a:ext cx="7144" cy="171271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58" name="Shape 55"/>
          <p:cNvSpPr/>
          <p:nvPr/>
        </p:nvSpPr>
        <p:spPr>
          <a:xfrm>
            <a:off x="4679156" y="5118497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59" name="Shape 56"/>
          <p:cNvSpPr/>
          <p:nvPr/>
        </p:nvSpPr>
        <p:spPr>
          <a:xfrm>
            <a:off x="4679156" y="3412927"/>
            <a:ext cx="7144" cy="171271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60" name="Shape 57"/>
          <p:cNvSpPr/>
          <p:nvPr/>
        </p:nvSpPr>
        <p:spPr>
          <a:xfrm>
            <a:off x="4857750" y="3591520"/>
            <a:ext cx="2151720" cy="289322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61" name="Shape 58"/>
          <p:cNvSpPr/>
          <p:nvPr/>
        </p:nvSpPr>
        <p:spPr>
          <a:xfrm>
            <a:off x="4857750" y="3591520"/>
            <a:ext cx="14288" cy="289322"/>
          </a:xfrm>
          <a:prstGeom prst="rect">
            <a:avLst/>
          </a:prstGeom>
          <a:solidFill>
            <a:srgbClr val="FFFF00"/>
          </a:solidFill>
          <a:ln/>
        </p:spPr>
      </p:sp>
      <p:sp>
        <p:nvSpPr>
          <p:cNvPr id="62" name="Text 59"/>
          <p:cNvSpPr/>
          <p:nvPr/>
        </p:nvSpPr>
        <p:spPr>
          <a:xfrm>
            <a:off x="4857750" y="3591520"/>
            <a:ext cx="2151720" cy="289322"/>
          </a:xfrm>
          <a:prstGeom prst="rect">
            <a:avLst/>
          </a:prstGeom>
          <a:noFill/>
          <a:ln/>
        </p:spPr>
        <p:txBody>
          <a:bodyPr wrap="square" lIns="102108" tIns="68072" rIns="102108" bIns="68072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42" dirty="0">
                <a:solidFill>
                  <a:srgbClr val="FFFF00"/>
                </a:solidFill>
              </a:rPr>
              <a:t>Live2DCubismAvatarComponent</a:t>
            </a:r>
            <a:endParaRPr lang="en-US" sz="942" dirty="0"/>
          </a:p>
        </p:txBody>
      </p:sp>
      <p:sp>
        <p:nvSpPr>
          <p:cNvPr id="63" name="Text 60"/>
          <p:cNvSpPr/>
          <p:nvPr/>
        </p:nvSpPr>
        <p:spPr>
          <a:xfrm>
            <a:off x="4857750" y="3987998"/>
            <a:ext cx="353615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Visual Controller</a:t>
            </a:r>
            <a:endParaRPr lang="en-US" sz="987" dirty="0"/>
          </a:p>
        </p:txBody>
      </p:sp>
      <p:sp>
        <p:nvSpPr>
          <p:cNvPr id="64" name="Text 61"/>
          <p:cNvSpPr/>
          <p:nvPr/>
        </p:nvSpPr>
        <p:spPr>
          <a:xfrm>
            <a:off x="4857750" y="4289822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65" name="Text 62"/>
          <p:cNvSpPr/>
          <p:nvPr/>
        </p:nvSpPr>
        <p:spPr>
          <a:xfrm>
            <a:off x="4964906" y="4291608"/>
            <a:ext cx="1754907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Interfaces with Live2D Cubism SDK</a:t>
            </a:r>
            <a:endParaRPr lang="en-US" sz="780" dirty="0"/>
          </a:p>
        </p:txBody>
      </p:sp>
      <p:sp>
        <p:nvSpPr>
          <p:cNvPr id="66" name="Text 63"/>
          <p:cNvSpPr/>
          <p:nvPr/>
        </p:nvSpPr>
        <p:spPr>
          <a:xfrm>
            <a:off x="4857750" y="4496991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67" name="Text 64"/>
          <p:cNvSpPr/>
          <p:nvPr/>
        </p:nvSpPr>
        <p:spPr>
          <a:xfrm>
            <a:off x="4964906" y="4498777"/>
            <a:ext cx="2347168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Updates model parameters (Eye, Mouth, Body)</a:t>
            </a:r>
            <a:endParaRPr lang="en-US" sz="780" dirty="0"/>
          </a:p>
        </p:txBody>
      </p:sp>
      <p:sp>
        <p:nvSpPr>
          <p:cNvPr id="68" name="Text 65"/>
          <p:cNvSpPr/>
          <p:nvPr/>
        </p:nvSpPr>
        <p:spPr>
          <a:xfrm>
            <a:off x="4857750" y="4704159"/>
            <a:ext cx="64294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34" b="1" dirty="0">
                <a:solidFill>
                  <a:srgbClr val="555555"/>
                </a:solidFill>
              </a:rPr>
              <a:t>&gt;</a:t>
            </a:r>
            <a:endParaRPr lang="en-US" sz="734" dirty="0"/>
          </a:p>
        </p:txBody>
      </p:sp>
      <p:sp>
        <p:nvSpPr>
          <p:cNvPr id="69" name="Text 66"/>
          <p:cNvSpPr/>
          <p:nvPr/>
        </p:nvSpPr>
        <p:spPr>
          <a:xfrm>
            <a:off x="4964906" y="4705945"/>
            <a:ext cx="2213753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Executes motion and expression commands</a:t>
            </a:r>
            <a:endParaRPr lang="en-US" sz="780" dirty="0"/>
          </a:p>
        </p:txBody>
      </p:sp>
      <p:sp>
        <p:nvSpPr>
          <p:cNvPr id="70" name="Text 67"/>
          <p:cNvSpPr/>
          <p:nvPr/>
        </p:nvSpPr>
        <p:spPr>
          <a:xfrm>
            <a:off x="8081367" y="4805958"/>
            <a:ext cx="348258" cy="141089"/>
          </a:xfrm>
          <a:prstGeom prst="rect">
            <a:avLst/>
          </a:prstGeom>
          <a:noFill/>
          <a:ln/>
        </p:spPr>
        <p:txBody>
          <a:bodyPr wrap="square" lIns="51054" tIns="17018" rIns="51054" bIns="17018" rtlCol="0" anchor="t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CPP / H</a:t>
            </a:r>
            <a:endParaRPr lang="en-US" sz="516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Real-World Impact: Creating Believable AI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FFFF"/>
                </a:solidFill>
              </a:rPr>
              <a:t>Four Dimensions of Immersion</a:t>
            </a:r>
            <a:endParaRPr lang="en-US" sz="1269" dirty="0"/>
          </a:p>
        </p:txBody>
      </p:sp>
      <p:sp>
        <p:nvSpPr>
          <p:cNvPr id="7" name="Shape 4"/>
          <p:cNvSpPr/>
          <p:nvPr/>
        </p:nvSpPr>
        <p:spPr>
          <a:xfrm>
            <a:off x="571500" y="1378744"/>
            <a:ext cx="1935956" cy="1573411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71500" y="1378744"/>
            <a:ext cx="1921669" cy="28575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9" name="Text 6"/>
          <p:cNvSpPr/>
          <p:nvPr/>
        </p:nvSpPr>
        <p:spPr>
          <a:xfrm>
            <a:off x="657225" y="1464469"/>
            <a:ext cx="175379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FFFFFF">
                    <a:alpha val="10000"/>
                  </a:srgbClr>
                </a:solidFill>
              </a:rPr>
              <a:t>01</a:t>
            </a:r>
            <a:endParaRPr lang="en-US" sz="2436" dirty="0"/>
          </a:p>
        </p:txBody>
      </p:sp>
      <p:sp>
        <p:nvSpPr>
          <p:cNvPr id="10" name="Text 7"/>
          <p:cNvSpPr/>
          <p:nvPr/>
        </p:nvSpPr>
        <p:spPr>
          <a:xfrm>
            <a:off x="657225" y="1850231"/>
            <a:ext cx="1753791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Visual</a:t>
            </a:r>
            <a:endParaRPr lang="en-US" sz="1090" dirty="0"/>
          </a:p>
        </p:txBody>
      </p:sp>
      <p:sp>
        <p:nvSpPr>
          <p:cNvPr id="11" name="Text 8"/>
          <p:cNvSpPr/>
          <p:nvPr/>
        </p:nvSpPr>
        <p:spPr>
          <a:xfrm>
            <a:off x="657225" y="2121694"/>
            <a:ext cx="1753791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High-fidelity shaders for skin, hair, and eyes create a living appearance that bridges the uncanny valley.</a:t>
            </a:r>
            <a:endParaRPr lang="en-US" sz="727" dirty="0"/>
          </a:p>
        </p:txBody>
      </p:sp>
      <p:sp>
        <p:nvSpPr>
          <p:cNvPr id="12" name="Text 9"/>
          <p:cNvSpPr/>
          <p:nvPr/>
        </p:nvSpPr>
        <p:spPr>
          <a:xfrm>
            <a:off x="657225" y="2657475"/>
            <a:ext cx="354564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Realism</a:t>
            </a:r>
            <a:endParaRPr lang="en-US" sz="621" dirty="0"/>
          </a:p>
        </p:txBody>
      </p:sp>
      <p:sp>
        <p:nvSpPr>
          <p:cNvPr id="13" name="Text 10"/>
          <p:cNvSpPr/>
          <p:nvPr/>
        </p:nvSpPr>
        <p:spPr>
          <a:xfrm>
            <a:off x="2241686" y="2657475"/>
            <a:ext cx="16932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95%</a:t>
            </a:r>
            <a:endParaRPr lang="en-US" sz="621" dirty="0"/>
          </a:p>
        </p:txBody>
      </p:sp>
      <p:sp>
        <p:nvSpPr>
          <p:cNvPr id="14" name="Shape 11"/>
          <p:cNvSpPr/>
          <p:nvPr/>
        </p:nvSpPr>
        <p:spPr>
          <a:xfrm>
            <a:off x="657225" y="2809280"/>
            <a:ext cx="1753791" cy="42863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5" name="Shape 12"/>
          <p:cNvSpPr/>
          <p:nvPr/>
        </p:nvSpPr>
        <p:spPr>
          <a:xfrm>
            <a:off x="2582466" y="1378744"/>
            <a:ext cx="1939528" cy="1723430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2586038" y="1378744"/>
            <a:ext cx="1921669" cy="28575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17" name="Text 14"/>
          <p:cNvSpPr/>
          <p:nvPr/>
        </p:nvSpPr>
        <p:spPr>
          <a:xfrm>
            <a:off x="2671763" y="1464469"/>
            <a:ext cx="175736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FFFFFF">
                    <a:alpha val="10000"/>
                  </a:srgbClr>
                </a:solidFill>
              </a:rPr>
              <a:t>02</a:t>
            </a:r>
            <a:endParaRPr lang="en-US" sz="2436" dirty="0"/>
          </a:p>
        </p:txBody>
      </p:sp>
      <p:sp>
        <p:nvSpPr>
          <p:cNvPr id="18" name="Text 15"/>
          <p:cNvSpPr/>
          <p:nvPr/>
        </p:nvSpPr>
        <p:spPr>
          <a:xfrm>
            <a:off x="2671763" y="1850231"/>
            <a:ext cx="175736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Behavioral</a:t>
            </a:r>
            <a:endParaRPr lang="en-US" sz="1090" dirty="0"/>
          </a:p>
        </p:txBody>
      </p:sp>
      <p:sp>
        <p:nvSpPr>
          <p:cNvPr id="19" name="Text 16"/>
          <p:cNvSpPr/>
          <p:nvPr/>
        </p:nvSpPr>
        <p:spPr>
          <a:xfrm>
            <a:off x="2671763" y="2121694"/>
            <a:ext cx="1757363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Subtle autonomous behaviors (gestures, micro-movement) give the avatar a sense of independent agency.</a:t>
            </a:r>
            <a:endParaRPr lang="en-US" sz="727" dirty="0"/>
          </a:p>
        </p:txBody>
      </p:sp>
      <p:sp>
        <p:nvSpPr>
          <p:cNvPr id="20" name="Text 17"/>
          <p:cNvSpPr/>
          <p:nvPr/>
        </p:nvSpPr>
        <p:spPr>
          <a:xfrm>
            <a:off x="2671763" y="2807494"/>
            <a:ext cx="488733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Autonomy</a:t>
            </a:r>
            <a:endParaRPr lang="en-US" sz="621" dirty="0"/>
          </a:p>
        </p:txBody>
      </p:sp>
      <p:sp>
        <p:nvSpPr>
          <p:cNvPr id="21" name="Text 18"/>
          <p:cNvSpPr/>
          <p:nvPr/>
        </p:nvSpPr>
        <p:spPr>
          <a:xfrm>
            <a:off x="4259796" y="2807494"/>
            <a:ext cx="16932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88%</a:t>
            </a:r>
            <a:endParaRPr lang="en-US" sz="621" dirty="0"/>
          </a:p>
        </p:txBody>
      </p:sp>
      <p:sp>
        <p:nvSpPr>
          <p:cNvPr id="22" name="Shape 19"/>
          <p:cNvSpPr/>
          <p:nvPr/>
        </p:nvSpPr>
        <p:spPr>
          <a:xfrm>
            <a:off x="2671763" y="2959298"/>
            <a:ext cx="1757363" cy="42863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3" name="Shape 20"/>
          <p:cNvSpPr/>
          <p:nvPr/>
        </p:nvSpPr>
        <p:spPr>
          <a:xfrm>
            <a:off x="4600575" y="1378744"/>
            <a:ext cx="1943100" cy="1573411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4607719" y="1378744"/>
            <a:ext cx="1921669" cy="28575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25" name="Text 22"/>
          <p:cNvSpPr/>
          <p:nvPr/>
        </p:nvSpPr>
        <p:spPr>
          <a:xfrm>
            <a:off x="4693444" y="1464469"/>
            <a:ext cx="176093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FFFFFF">
                    <a:alpha val="10000"/>
                  </a:srgbClr>
                </a:solidFill>
              </a:rPr>
              <a:t>03</a:t>
            </a:r>
            <a:endParaRPr lang="en-US" sz="2436" dirty="0"/>
          </a:p>
        </p:txBody>
      </p:sp>
      <p:sp>
        <p:nvSpPr>
          <p:cNvPr id="26" name="Text 23"/>
          <p:cNvSpPr/>
          <p:nvPr/>
        </p:nvSpPr>
        <p:spPr>
          <a:xfrm>
            <a:off x="4693444" y="1850231"/>
            <a:ext cx="1760934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Emotional</a:t>
            </a:r>
            <a:endParaRPr lang="en-US" sz="1090" dirty="0"/>
          </a:p>
        </p:txBody>
      </p:sp>
      <p:sp>
        <p:nvSpPr>
          <p:cNvPr id="27" name="Text 24"/>
          <p:cNvSpPr/>
          <p:nvPr/>
        </p:nvSpPr>
        <p:spPr>
          <a:xfrm>
            <a:off x="4693444" y="2121694"/>
            <a:ext cx="1760934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Context-aware micro-expressions and subtle cues foster empathy and meaningful connection.</a:t>
            </a:r>
            <a:endParaRPr lang="en-US" sz="727" dirty="0"/>
          </a:p>
        </p:txBody>
      </p:sp>
      <p:sp>
        <p:nvSpPr>
          <p:cNvPr id="28" name="Text 25"/>
          <p:cNvSpPr/>
          <p:nvPr/>
        </p:nvSpPr>
        <p:spPr>
          <a:xfrm>
            <a:off x="4693444" y="2657475"/>
            <a:ext cx="381493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Empathy</a:t>
            </a:r>
            <a:endParaRPr lang="en-US" sz="621" dirty="0"/>
          </a:p>
        </p:txBody>
      </p:sp>
      <p:sp>
        <p:nvSpPr>
          <p:cNvPr id="29" name="Text 26"/>
          <p:cNvSpPr/>
          <p:nvPr/>
        </p:nvSpPr>
        <p:spPr>
          <a:xfrm>
            <a:off x="6285049" y="2657475"/>
            <a:ext cx="16932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92%</a:t>
            </a:r>
            <a:endParaRPr lang="en-US" sz="621" dirty="0"/>
          </a:p>
        </p:txBody>
      </p:sp>
      <p:sp>
        <p:nvSpPr>
          <p:cNvPr id="30" name="Shape 27"/>
          <p:cNvSpPr/>
          <p:nvPr/>
        </p:nvSpPr>
        <p:spPr>
          <a:xfrm>
            <a:off x="4693444" y="2809280"/>
            <a:ext cx="1760934" cy="42863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31" name="Shape 28"/>
          <p:cNvSpPr/>
          <p:nvPr/>
        </p:nvSpPr>
        <p:spPr>
          <a:xfrm>
            <a:off x="6625828" y="1378744"/>
            <a:ext cx="1946672" cy="1573411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32" name="Shape 29"/>
          <p:cNvSpPr/>
          <p:nvPr/>
        </p:nvSpPr>
        <p:spPr>
          <a:xfrm>
            <a:off x="6636544" y="1378744"/>
            <a:ext cx="1921669" cy="28575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33" name="Text 30"/>
          <p:cNvSpPr/>
          <p:nvPr/>
        </p:nvSpPr>
        <p:spPr>
          <a:xfrm>
            <a:off x="6722269" y="1464469"/>
            <a:ext cx="176450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FFFFFF">
                    <a:alpha val="10000"/>
                  </a:srgbClr>
                </a:solidFill>
              </a:rPr>
              <a:t>04</a:t>
            </a:r>
            <a:endParaRPr lang="en-US" sz="2436" dirty="0"/>
          </a:p>
        </p:txBody>
      </p:sp>
      <p:sp>
        <p:nvSpPr>
          <p:cNvPr id="34" name="Text 31"/>
          <p:cNvSpPr/>
          <p:nvPr/>
        </p:nvSpPr>
        <p:spPr>
          <a:xfrm>
            <a:off x="6722269" y="1850231"/>
            <a:ext cx="1764506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Personality</a:t>
            </a:r>
            <a:endParaRPr lang="en-US" sz="1090" dirty="0"/>
          </a:p>
        </p:txBody>
      </p:sp>
      <p:sp>
        <p:nvSpPr>
          <p:cNvPr id="35" name="Text 32"/>
          <p:cNvSpPr/>
          <p:nvPr/>
        </p:nvSpPr>
        <p:spPr>
          <a:xfrm>
            <a:off x="6722269" y="2121694"/>
            <a:ext cx="1764506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Distinct, consistent traits create a memorable identity rather than a generic persona.</a:t>
            </a:r>
            <a:endParaRPr lang="en-US" sz="727" dirty="0"/>
          </a:p>
        </p:txBody>
      </p:sp>
      <p:sp>
        <p:nvSpPr>
          <p:cNvPr id="36" name="Text 33"/>
          <p:cNvSpPr/>
          <p:nvPr/>
        </p:nvSpPr>
        <p:spPr>
          <a:xfrm>
            <a:off x="6722269" y="2657475"/>
            <a:ext cx="377363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Identity</a:t>
            </a:r>
            <a:endParaRPr lang="en-US" sz="621" dirty="0"/>
          </a:p>
        </p:txBody>
      </p:sp>
      <p:sp>
        <p:nvSpPr>
          <p:cNvPr id="37" name="Text 34"/>
          <p:cNvSpPr/>
          <p:nvPr/>
        </p:nvSpPr>
        <p:spPr>
          <a:xfrm>
            <a:off x="8317446" y="2657475"/>
            <a:ext cx="16932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888888"/>
                </a:solidFill>
              </a:rPr>
              <a:t>98%</a:t>
            </a:r>
            <a:endParaRPr lang="en-US" sz="621" dirty="0"/>
          </a:p>
        </p:txBody>
      </p:sp>
      <p:sp>
        <p:nvSpPr>
          <p:cNvPr id="38" name="Shape 35"/>
          <p:cNvSpPr/>
          <p:nvPr/>
        </p:nvSpPr>
        <p:spPr>
          <a:xfrm>
            <a:off x="6722269" y="2809280"/>
            <a:ext cx="1764506" cy="42863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39" name="Shape 36"/>
          <p:cNvSpPr/>
          <p:nvPr/>
        </p:nvSpPr>
        <p:spPr>
          <a:xfrm>
            <a:off x="571500" y="3230761"/>
            <a:ext cx="8001000" cy="383977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0" name="Shape 37"/>
          <p:cNvSpPr/>
          <p:nvPr/>
        </p:nvSpPr>
        <p:spPr>
          <a:xfrm>
            <a:off x="571500" y="3230761"/>
            <a:ext cx="8001000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1" name="Text 38"/>
          <p:cNvSpPr/>
          <p:nvPr/>
        </p:nvSpPr>
        <p:spPr>
          <a:xfrm>
            <a:off x="571500" y="3403104"/>
            <a:ext cx="4613216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42" dirty="0">
                <a:solidFill>
                  <a:srgbClr val="AAAAAA"/>
                </a:solidFill>
              </a:rPr>
              <a:t>System Synergy: Integrating all dimensions creates a cohesive illusion of life.</a:t>
            </a:r>
            <a:endParaRPr lang="en-US" sz="942" dirty="0"/>
          </a:p>
        </p:txBody>
      </p:sp>
      <p:sp>
        <p:nvSpPr>
          <p:cNvPr id="42" name="Text 39"/>
          <p:cNvSpPr/>
          <p:nvPr/>
        </p:nvSpPr>
        <p:spPr>
          <a:xfrm>
            <a:off x="6415478" y="3373636"/>
            <a:ext cx="215702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FFFF"/>
                </a:solidFill>
              </a:rPr>
              <a:t>TOTAL IMMERSION: HIGH</a:t>
            </a:r>
            <a:endParaRPr lang="en-US" sz="1193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219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Performance Optimization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00FF00"/>
                </a:solidFill>
              </a:rPr>
              <a:t>Ensuring 60 FPS Execution</a:t>
            </a:r>
            <a:endParaRPr lang="en-US" sz="1269" dirty="0"/>
          </a:p>
        </p:txBody>
      </p:sp>
      <p:sp>
        <p:nvSpPr>
          <p:cNvPr id="7" name="Shape 4"/>
          <p:cNvSpPr/>
          <p:nvPr/>
        </p:nvSpPr>
        <p:spPr>
          <a:xfrm>
            <a:off x="571500" y="1521619"/>
            <a:ext cx="2524116" cy="985838"/>
          </a:xfrm>
          <a:prstGeom prst="rect">
            <a:avLst/>
          </a:prstGeom>
          <a:solidFill>
            <a:srgbClr val="000000">
              <a:alpha val="30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4375" y="1664494"/>
            <a:ext cx="22288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888888"/>
                </a:solidFill>
              </a:rPr>
              <a:t>Frame Rate</a:t>
            </a:r>
            <a:endParaRPr lang="en-US" sz="727" dirty="0"/>
          </a:p>
        </p:txBody>
      </p:sp>
      <p:sp>
        <p:nvSpPr>
          <p:cNvPr id="9" name="Text 6"/>
          <p:cNvSpPr/>
          <p:nvPr/>
        </p:nvSpPr>
        <p:spPr>
          <a:xfrm>
            <a:off x="714375" y="1871663"/>
            <a:ext cx="222885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FFFFFF"/>
                </a:solidFill>
              </a:rPr>
              <a:t>60.0 </a:t>
            </a:r>
            <a:pPr algn="l" indent="0" marL="0">
              <a:lnSpc>
                <a:spcPts val="2700"/>
              </a:lnSpc>
              <a:buNone/>
            </a:pPr>
            <a:r>
              <a:rPr lang="en-US" sz="885" b="1" dirty="0">
                <a:solidFill>
                  <a:srgbClr val="555555"/>
                </a:solidFill>
              </a:rPr>
              <a:t>FPS</a:t>
            </a:r>
            <a:endParaRPr lang="en-US" sz="2436" dirty="0"/>
          </a:p>
        </p:txBody>
      </p:sp>
      <p:sp>
        <p:nvSpPr>
          <p:cNvPr id="10" name="Shape 7"/>
          <p:cNvSpPr/>
          <p:nvPr/>
        </p:nvSpPr>
        <p:spPr>
          <a:xfrm>
            <a:off x="714375" y="2321719"/>
            <a:ext cx="2228850" cy="28575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1" name="Shape 8"/>
          <p:cNvSpPr/>
          <p:nvPr/>
        </p:nvSpPr>
        <p:spPr>
          <a:xfrm>
            <a:off x="3300413" y="1521619"/>
            <a:ext cx="2528888" cy="985838"/>
          </a:xfrm>
          <a:prstGeom prst="rect">
            <a:avLst/>
          </a:prstGeom>
          <a:solidFill>
            <a:srgbClr val="000000">
              <a:alpha val="30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3448059" y="1664494"/>
            <a:ext cx="2233622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888888"/>
                </a:solidFill>
              </a:rPr>
              <a:t>CPU Overhead</a:t>
            </a:r>
            <a:endParaRPr lang="en-US" sz="727" dirty="0"/>
          </a:p>
        </p:txBody>
      </p:sp>
      <p:sp>
        <p:nvSpPr>
          <p:cNvPr id="13" name="Text 10"/>
          <p:cNvSpPr/>
          <p:nvPr/>
        </p:nvSpPr>
        <p:spPr>
          <a:xfrm>
            <a:off x="3448059" y="1871663"/>
            <a:ext cx="223362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FFFFFF"/>
                </a:solidFill>
              </a:rPr>
              <a:t>4.2 </a:t>
            </a:r>
            <a:pPr algn="l" indent="0" marL="0">
              <a:lnSpc>
                <a:spcPts val="2700"/>
              </a:lnSpc>
              <a:buNone/>
            </a:pPr>
            <a:r>
              <a:rPr lang="en-US" sz="885" b="1" dirty="0">
                <a:solidFill>
                  <a:srgbClr val="555555"/>
                </a:solidFill>
              </a:rPr>
              <a:t>ms</a:t>
            </a:r>
            <a:endParaRPr lang="en-US" sz="2436" dirty="0"/>
          </a:p>
        </p:txBody>
      </p:sp>
      <p:sp>
        <p:nvSpPr>
          <p:cNvPr id="14" name="Shape 11"/>
          <p:cNvSpPr/>
          <p:nvPr/>
        </p:nvSpPr>
        <p:spPr>
          <a:xfrm>
            <a:off x="3448059" y="2321719"/>
            <a:ext cx="2233622" cy="28575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5" name="Shape 12"/>
          <p:cNvSpPr/>
          <p:nvPr/>
        </p:nvSpPr>
        <p:spPr>
          <a:xfrm>
            <a:off x="6038869" y="1521619"/>
            <a:ext cx="2533659" cy="985838"/>
          </a:xfrm>
          <a:prstGeom prst="rect">
            <a:avLst/>
          </a:prstGeom>
          <a:solidFill>
            <a:srgbClr val="000000">
              <a:alpha val="30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191231" y="1664494"/>
            <a:ext cx="223836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888888"/>
                </a:solidFill>
              </a:rPr>
              <a:t>Memory Usage</a:t>
            </a:r>
            <a:endParaRPr lang="en-US" sz="727" dirty="0"/>
          </a:p>
        </p:txBody>
      </p:sp>
      <p:sp>
        <p:nvSpPr>
          <p:cNvPr id="17" name="Text 14"/>
          <p:cNvSpPr/>
          <p:nvPr/>
        </p:nvSpPr>
        <p:spPr>
          <a:xfrm>
            <a:off x="6191231" y="1871663"/>
            <a:ext cx="223836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436" b="1" dirty="0">
                <a:solidFill>
                  <a:srgbClr val="FFFFFF"/>
                </a:solidFill>
              </a:rPr>
              <a:t>180 </a:t>
            </a:r>
            <a:pPr algn="l" indent="0" marL="0">
              <a:lnSpc>
                <a:spcPts val="2700"/>
              </a:lnSpc>
              <a:buNone/>
            </a:pPr>
            <a:r>
              <a:rPr lang="en-US" sz="885" b="1" dirty="0">
                <a:solidFill>
                  <a:srgbClr val="555555"/>
                </a:solidFill>
              </a:rPr>
              <a:t>MB</a:t>
            </a:r>
            <a:endParaRPr lang="en-US" sz="2436" dirty="0"/>
          </a:p>
        </p:txBody>
      </p:sp>
      <p:sp>
        <p:nvSpPr>
          <p:cNvPr id="18" name="Shape 15"/>
          <p:cNvSpPr/>
          <p:nvPr/>
        </p:nvSpPr>
        <p:spPr>
          <a:xfrm>
            <a:off x="6191231" y="2321719"/>
            <a:ext cx="2238366" cy="28575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9" name="Shape 16"/>
          <p:cNvSpPr/>
          <p:nvPr/>
        </p:nvSpPr>
        <p:spPr>
          <a:xfrm>
            <a:off x="571500" y="2778919"/>
            <a:ext cx="8001000" cy="1983395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785813" y="2993231"/>
            <a:ext cx="195710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Optimization Protocols</a:t>
            </a:r>
            <a:endParaRPr lang="en-US" sz="987" dirty="0"/>
          </a:p>
        </p:txBody>
      </p:sp>
      <p:sp>
        <p:nvSpPr>
          <p:cNvPr id="21" name="Shape 18"/>
          <p:cNvSpPr/>
          <p:nvPr/>
        </p:nvSpPr>
        <p:spPr>
          <a:xfrm>
            <a:off x="7578430" y="2993231"/>
            <a:ext cx="779757" cy="194667"/>
          </a:xfrm>
          <a:prstGeom prst="rect">
            <a:avLst/>
          </a:prstGeom>
          <a:solidFill>
            <a:srgbClr val="00FF00">
              <a:alpha val="10000"/>
            </a:srgbClr>
          </a:solidFill>
          <a:ln w="9144">
            <a:solidFill>
              <a:srgbClr val="00FF00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578430" y="2993231"/>
            <a:ext cx="779757" cy="194667"/>
          </a:xfrm>
          <a:prstGeom prst="rect">
            <a:avLst/>
          </a:prstGeom>
          <a:noFill/>
          <a:ln/>
        </p:spPr>
        <p:txBody>
          <a:bodyPr wrap="square" lIns="68072" tIns="17018" rIns="68072" bIns="17018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0FF00"/>
                </a:solidFill>
              </a:rPr>
              <a:t>STATUS: ACTIVE</a:t>
            </a:r>
            <a:endParaRPr lang="en-US" sz="584" dirty="0"/>
          </a:p>
        </p:txBody>
      </p:sp>
      <p:sp>
        <p:nvSpPr>
          <p:cNvPr id="23" name="Text 20"/>
          <p:cNvSpPr/>
          <p:nvPr/>
        </p:nvSpPr>
        <p:spPr>
          <a:xfrm>
            <a:off x="785813" y="3409355"/>
            <a:ext cx="364331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00FFFF"/>
                </a:solidFill>
              </a:rPr>
              <a:t>Logic Throttling</a:t>
            </a:r>
            <a:endParaRPr lang="en-US" sz="885" dirty="0"/>
          </a:p>
        </p:txBody>
      </p:sp>
      <p:sp>
        <p:nvSpPr>
          <p:cNvPr id="24" name="Text 21"/>
          <p:cNvSpPr/>
          <p:nvPr/>
        </p:nvSpPr>
        <p:spPr>
          <a:xfrm>
            <a:off x="785813" y="3620095"/>
            <a:ext cx="3643313" cy="28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Heavy behavioral logic runs on a 0.1s timer interval rather than every frame, reducing CPU load significantly.</a:t>
            </a:r>
            <a:endParaRPr lang="en-US" sz="727" dirty="0"/>
          </a:p>
        </p:txBody>
      </p:sp>
      <p:sp>
        <p:nvSpPr>
          <p:cNvPr id="25" name="Text 22"/>
          <p:cNvSpPr/>
          <p:nvPr/>
        </p:nvSpPr>
        <p:spPr>
          <a:xfrm>
            <a:off x="4714875" y="3409355"/>
            <a:ext cx="364331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00FFFF"/>
                </a:solidFill>
              </a:rPr>
              <a:t>Lazy Evaluation</a:t>
            </a:r>
            <a:endParaRPr lang="en-US" sz="885" dirty="0"/>
          </a:p>
        </p:txBody>
      </p:sp>
      <p:sp>
        <p:nvSpPr>
          <p:cNvPr id="26" name="Text 23"/>
          <p:cNvSpPr/>
          <p:nvPr/>
        </p:nvSpPr>
        <p:spPr>
          <a:xfrm>
            <a:off x="4714875" y="3620095"/>
            <a:ext cx="3643313" cy="28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Trait synergy and aesthetic parameters are only recalculated when state changes ("dirty" flag), not continuously.</a:t>
            </a:r>
            <a:endParaRPr lang="en-US" sz="727" dirty="0"/>
          </a:p>
        </p:txBody>
      </p:sp>
      <p:sp>
        <p:nvSpPr>
          <p:cNvPr id="27" name="Text 24"/>
          <p:cNvSpPr/>
          <p:nvPr/>
        </p:nvSpPr>
        <p:spPr>
          <a:xfrm>
            <a:off x="785813" y="4042972"/>
            <a:ext cx="364331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00FFFF"/>
                </a:solidFill>
              </a:rPr>
              <a:t>Efficient Math</a:t>
            </a:r>
            <a:endParaRPr lang="en-US" sz="885" dirty="0"/>
          </a:p>
        </p:txBody>
      </p:sp>
      <p:sp>
        <p:nvSpPr>
          <p:cNvPr id="28" name="Text 25"/>
          <p:cNvSpPr/>
          <p:nvPr/>
        </p:nvSpPr>
        <p:spPr>
          <a:xfrm>
            <a:off x="785813" y="4253712"/>
            <a:ext cx="3643313" cy="28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Uses simple scalar multiplication for intensity scaling instead of complex curves where possible.</a:t>
            </a:r>
            <a:endParaRPr lang="en-US" sz="727" dirty="0"/>
          </a:p>
        </p:txBody>
      </p:sp>
      <p:sp>
        <p:nvSpPr>
          <p:cNvPr id="29" name="Text 26"/>
          <p:cNvSpPr/>
          <p:nvPr/>
        </p:nvSpPr>
        <p:spPr>
          <a:xfrm>
            <a:off x="4714875" y="4042972"/>
            <a:ext cx="364331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00FFFF"/>
                </a:solidFill>
              </a:rPr>
              <a:t>Resource Pooling</a:t>
            </a:r>
            <a:endParaRPr lang="en-US" sz="885" dirty="0"/>
          </a:p>
        </p:txBody>
      </p:sp>
      <p:sp>
        <p:nvSpPr>
          <p:cNvPr id="30" name="Text 27"/>
          <p:cNvSpPr/>
          <p:nvPr/>
        </p:nvSpPr>
        <p:spPr>
          <a:xfrm>
            <a:off x="4714875" y="4253712"/>
            <a:ext cx="3643313" cy="280002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Reuses event objects and temporary data structures to minimize garbage collection overhead.</a:t>
            </a:r>
            <a:endParaRPr lang="en-US" sz="727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Future Enhancements Roadmap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FFFF"/>
                </a:solidFill>
              </a:rPr>
              <a:t>System Evolution Strategy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692944" y="1735931"/>
            <a:ext cx="976712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spc="1" kern="0" dirty="0">
                <a:solidFill>
                  <a:srgbClr val="888888"/>
                </a:solidFill>
              </a:rPr>
              <a:t>Short Term (Q1)</a:t>
            </a:r>
            <a:endParaRPr lang="en-US" sz="727" dirty="0"/>
          </a:p>
        </p:txBody>
      </p:sp>
      <p:sp>
        <p:nvSpPr>
          <p:cNvPr id="8" name="Shape 5"/>
          <p:cNvSpPr/>
          <p:nvPr/>
        </p:nvSpPr>
        <p:spPr>
          <a:xfrm>
            <a:off x="1741094" y="1743940"/>
            <a:ext cx="633729" cy="141089"/>
          </a:xfrm>
          <a:prstGeom prst="rect">
            <a:avLst/>
          </a:prstGeom>
          <a:solidFill>
            <a:srgbClr val="00FFFF">
              <a:alpha val="20000"/>
            </a:srgbClr>
          </a:solidFill>
          <a:ln w="9144">
            <a:solidFill>
              <a:srgbClr val="00FFF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741094" y="1743940"/>
            <a:ext cx="633729" cy="141089"/>
          </a:xfrm>
          <a:prstGeom prst="rect">
            <a:avLst/>
          </a:prstGeom>
          <a:noFill/>
          <a:ln/>
        </p:spPr>
        <p:txBody>
          <a:bodyPr wrap="square" lIns="51054" tIns="17018" rIns="51054" bIns="17018" rtlCol="0" anchor="ctr">
            <a:spAutoFit/>
          </a:bodyPr>
          <a:lstStyle/>
          <a:p>
            <a:pPr algn="l" indent="0" marL="0">
              <a:lnSpc>
                <a:spcPts val="700"/>
              </a:lnSpc>
              <a:buNone/>
            </a:pPr>
            <a:r>
              <a:rPr lang="en-US" sz="516" spc="1" kern="0" dirty="0">
                <a:solidFill>
                  <a:srgbClr val="00FFFF"/>
                </a:solidFill>
              </a:rPr>
              <a:t>In Progress</a:t>
            </a:r>
            <a:endParaRPr lang="en-US" sz="516" dirty="0"/>
          </a:p>
        </p:txBody>
      </p:sp>
      <p:sp>
        <p:nvSpPr>
          <p:cNvPr id="10" name="Text 7"/>
          <p:cNvSpPr/>
          <p:nvPr/>
        </p:nvSpPr>
        <p:spPr>
          <a:xfrm>
            <a:off x="692944" y="1913604"/>
            <a:ext cx="2355066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Refinement</a:t>
            </a:r>
            <a:endParaRPr lang="en-US" sz="1397" dirty="0"/>
          </a:p>
        </p:txBody>
      </p:sp>
      <p:sp>
        <p:nvSpPr>
          <p:cNvPr id="11" name="Shape 8"/>
          <p:cNvSpPr/>
          <p:nvPr/>
        </p:nvSpPr>
        <p:spPr>
          <a:xfrm>
            <a:off x="571500" y="2294009"/>
            <a:ext cx="2476509" cy="1489472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12" name="Shape 9"/>
          <p:cNvSpPr/>
          <p:nvPr/>
        </p:nvSpPr>
        <p:spPr>
          <a:xfrm>
            <a:off x="678656" y="2444028"/>
            <a:ext cx="42863" cy="42863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821531" y="2397593"/>
            <a:ext cx="190986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Fine-tune chaos parameter scaling for optimal stability.</a:t>
            </a:r>
            <a:endParaRPr lang="en-US" sz="780" dirty="0"/>
          </a:p>
        </p:txBody>
      </p:sp>
      <p:sp>
        <p:nvSpPr>
          <p:cNvPr id="14" name="Shape 11"/>
          <p:cNvSpPr/>
          <p:nvPr/>
        </p:nvSpPr>
        <p:spPr>
          <a:xfrm>
            <a:off x="678656" y="2794071"/>
            <a:ext cx="42863" cy="42863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821531" y="2747637"/>
            <a:ext cx="195710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Expand animation library with 50+ new micro-expressions.</a:t>
            </a:r>
            <a:endParaRPr lang="en-US" sz="780" dirty="0"/>
          </a:p>
        </p:txBody>
      </p:sp>
      <p:sp>
        <p:nvSpPr>
          <p:cNvPr id="16" name="Shape 13"/>
          <p:cNvSpPr/>
          <p:nvPr/>
        </p:nvSpPr>
        <p:spPr>
          <a:xfrm>
            <a:off x="678656" y="3144115"/>
            <a:ext cx="42863" cy="42863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17" name="Text 14"/>
          <p:cNvSpPr/>
          <p:nvPr/>
        </p:nvSpPr>
        <p:spPr>
          <a:xfrm>
            <a:off x="821531" y="3097681"/>
            <a:ext cx="2061809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Optimize shader performance for mobile deployment.</a:t>
            </a:r>
            <a:endParaRPr lang="en-US" sz="780" dirty="0"/>
          </a:p>
        </p:txBody>
      </p:sp>
      <p:sp>
        <p:nvSpPr>
          <p:cNvPr id="18" name="Shape 15"/>
          <p:cNvSpPr/>
          <p:nvPr/>
        </p:nvSpPr>
        <p:spPr>
          <a:xfrm>
            <a:off x="678656" y="3494159"/>
            <a:ext cx="42863" cy="42863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19" name="Text 16"/>
          <p:cNvSpPr/>
          <p:nvPr/>
        </p:nvSpPr>
        <p:spPr>
          <a:xfrm>
            <a:off x="821531" y="3447724"/>
            <a:ext cx="1986046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Implement basic voice-reactive lip sync.</a:t>
            </a:r>
            <a:endParaRPr lang="en-US" sz="780" dirty="0"/>
          </a:p>
        </p:txBody>
      </p:sp>
      <p:sp>
        <p:nvSpPr>
          <p:cNvPr id="20" name="Text 17"/>
          <p:cNvSpPr/>
          <p:nvPr/>
        </p:nvSpPr>
        <p:spPr>
          <a:xfrm>
            <a:off x="3455203" y="1735931"/>
            <a:ext cx="235506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spc="1" kern="0" dirty="0">
                <a:solidFill>
                  <a:srgbClr val="888888"/>
                </a:solidFill>
              </a:rPr>
              <a:t>Medium Term (Q2-Q3)</a:t>
            </a:r>
            <a:endParaRPr lang="en-US" sz="727" dirty="0"/>
          </a:p>
        </p:txBody>
      </p:sp>
      <p:sp>
        <p:nvSpPr>
          <p:cNvPr id="21" name="Text 18"/>
          <p:cNvSpPr/>
          <p:nvPr/>
        </p:nvSpPr>
        <p:spPr>
          <a:xfrm>
            <a:off x="3455203" y="1907381"/>
            <a:ext cx="2355066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Expansion</a:t>
            </a:r>
            <a:endParaRPr lang="en-US" sz="1397" dirty="0"/>
          </a:p>
        </p:txBody>
      </p:sp>
      <p:sp>
        <p:nvSpPr>
          <p:cNvPr id="22" name="Shape 19"/>
          <p:cNvSpPr/>
          <p:nvPr/>
        </p:nvSpPr>
        <p:spPr>
          <a:xfrm>
            <a:off x="3333759" y="2287786"/>
            <a:ext cx="2476509" cy="1489472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23" name="Shape 20"/>
          <p:cNvSpPr/>
          <p:nvPr/>
        </p:nvSpPr>
        <p:spPr>
          <a:xfrm>
            <a:off x="3440916" y="2437805"/>
            <a:ext cx="42863" cy="42863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24" name="Text 21"/>
          <p:cNvSpPr/>
          <p:nvPr/>
        </p:nvSpPr>
        <p:spPr>
          <a:xfrm>
            <a:off x="3583791" y="2391370"/>
            <a:ext cx="194072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Full LLM integration for conversational personality.</a:t>
            </a:r>
            <a:endParaRPr lang="en-US" sz="780" dirty="0"/>
          </a:p>
        </p:txBody>
      </p:sp>
      <p:sp>
        <p:nvSpPr>
          <p:cNvPr id="25" name="Shape 22"/>
          <p:cNvSpPr/>
          <p:nvPr/>
        </p:nvSpPr>
        <p:spPr>
          <a:xfrm>
            <a:off x="3440916" y="2787848"/>
            <a:ext cx="42863" cy="42863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26" name="Text 23"/>
          <p:cNvSpPr/>
          <p:nvPr/>
        </p:nvSpPr>
        <p:spPr>
          <a:xfrm>
            <a:off x="3583791" y="2741414"/>
            <a:ext cx="179199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Long-term memory system for user interactions.</a:t>
            </a:r>
            <a:endParaRPr lang="en-US" sz="780" dirty="0"/>
          </a:p>
        </p:txBody>
      </p:sp>
      <p:sp>
        <p:nvSpPr>
          <p:cNvPr id="27" name="Shape 24"/>
          <p:cNvSpPr/>
          <p:nvPr/>
        </p:nvSpPr>
        <p:spPr>
          <a:xfrm>
            <a:off x="3440916" y="3137892"/>
            <a:ext cx="42863" cy="42863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28" name="Text 25"/>
          <p:cNvSpPr/>
          <p:nvPr/>
        </p:nvSpPr>
        <p:spPr>
          <a:xfrm>
            <a:off x="3583791" y="3091458"/>
            <a:ext cx="1802597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Multi-avatar interaction capabilities.</a:t>
            </a:r>
            <a:endParaRPr lang="en-US" sz="780" dirty="0"/>
          </a:p>
        </p:txBody>
      </p:sp>
      <p:sp>
        <p:nvSpPr>
          <p:cNvPr id="29" name="Shape 26"/>
          <p:cNvSpPr/>
          <p:nvPr/>
        </p:nvSpPr>
        <p:spPr>
          <a:xfrm>
            <a:off x="3440916" y="3348633"/>
            <a:ext cx="42863" cy="42863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30" name="Text 27"/>
          <p:cNvSpPr/>
          <p:nvPr/>
        </p:nvSpPr>
        <p:spPr>
          <a:xfrm>
            <a:off x="3583791" y="3302198"/>
            <a:ext cx="1820177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Advanced environmental awareness (Audio/Video input).</a:t>
            </a:r>
            <a:endParaRPr lang="en-US" sz="780" dirty="0"/>
          </a:p>
        </p:txBody>
      </p:sp>
      <p:sp>
        <p:nvSpPr>
          <p:cNvPr id="31" name="Text 28"/>
          <p:cNvSpPr/>
          <p:nvPr/>
        </p:nvSpPr>
        <p:spPr>
          <a:xfrm>
            <a:off x="6217462" y="1735931"/>
            <a:ext cx="235506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spc="1" kern="0" dirty="0">
                <a:solidFill>
                  <a:srgbClr val="888888"/>
                </a:solidFill>
              </a:rPr>
              <a:t>Long Term (Q4+)</a:t>
            </a:r>
            <a:endParaRPr lang="en-US" sz="727" dirty="0"/>
          </a:p>
        </p:txBody>
      </p:sp>
      <p:sp>
        <p:nvSpPr>
          <p:cNvPr id="32" name="Text 29"/>
          <p:cNvSpPr/>
          <p:nvPr/>
        </p:nvSpPr>
        <p:spPr>
          <a:xfrm>
            <a:off x="6217462" y="1907381"/>
            <a:ext cx="2355066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Evolution</a:t>
            </a:r>
            <a:endParaRPr lang="en-US" sz="1397" dirty="0"/>
          </a:p>
        </p:txBody>
      </p:sp>
      <p:sp>
        <p:nvSpPr>
          <p:cNvPr id="33" name="Shape 30"/>
          <p:cNvSpPr/>
          <p:nvPr/>
        </p:nvSpPr>
        <p:spPr>
          <a:xfrm>
            <a:off x="6096019" y="2287786"/>
            <a:ext cx="2476509" cy="1350169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34" name="Shape 31"/>
          <p:cNvSpPr/>
          <p:nvPr/>
        </p:nvSpPr>
        <p:spPr>
          <a:xfrm>
            <a:off x="6203175" y="2437805"/>
            <a:ext cx="42863" cy="428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5" name="Text 32"/>
          <p:cNvSpPr/>
          <p:nvPr/>
        </p:nvSpPr>
        <p:spPr>
          <a:xfrm>
            <a:off x="6346050" y="2391370"/>
            <a:ext cx="1966317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Generative personality evolution based on experience.</a:t>
            </a:r>
            <a:endParaRPr lang="en-US" sz="780" dirty="0"/>
          </a:p>
        </p:txBody>
      </p:sp>
      <p:sp>
        <p:nvSpPr>
          <p:cNvPr id="36" name="Shape 33"/>
          <p:cNvSpPr/>
          <p:nvPr/>
        </p:nvSpPr>
        <p:spPr>
          <a:xfrm>
            <a:off x="6203175" y="2787848"/>
            <a:ext cx="42863" cy="428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7" name="Text 34"/>
          <p:cNvSpPr/>
          <p:nvPr/>
        </p:nvSpPr>
        <p:spPr>
          <a:xfrm>
            <a:off x="6346050" y="2741414"/>
            <a:ext cx="1535237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Full VR/AR immersion support.</a:t>
            </a:r>
            <a:endParaRPr lang="en-US" sz="780" dirty="0"/>
          </a:p>
        </p:txBody>
      </p:sp>
      <p:sp>
        <p:nvSpPr>
          <p:cNvPr id="38" name="Shape 35"/>
          <p:cNvSpPr/>
          <p:nvPr/>
        </p:nvSpPr>
        <p:spPr>
          <a:xfrm>
            <a:off x="6203175" y="2998589"/>
            <a:ext cx="42863" cy="428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9" name="Text 36"/>
          <p:cNvSpPr/>
          <p:nvPr/>
        </p:nvSpPr>
        <p:spPr>
          <a:xfrm>
            <a:off x="6346050" y="2952155"/>
            <a:ext cx="2001366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Cloud-based "Hive Mind" processing for complex logic.</a:t>
            </a:r>
            <a:endParaRPr lang="en-US" sz="780" dirty="0"/>
          </a:p>
        </p:txBody>
      </p:sp>
      <p:sp>
        <p:nvSpPr>
          <p:cNvPr id="40" name="Shape 37"/>
          <p:cNvSpPr/>
          <p:nvPr/>
        </p:nvSpPr>
        <p:spPr>
          <a:xfrm>
            <a:off x="6203175" y="3348633"/>
            <a:ext cx="42863" cy="4286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1" name="Text 38"/>
          <p:cNvSpPr/>
          <p:nvPr/>
        </p:nvSpPr>
        <p:spPr>
          <a:xfrm>
            <a:off x="6346050" y="3302198"/>
            <a:ext cx="2039959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Autonomous goal setting and execution.</a:t>
            </a:r>
            <a:endParaRPr lang="en-US" sz="78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Conclusion: Engineering Charisma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3349805" y="966192"/>
            <a:ext cx="2444362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349805" y="1235869"/>
            <a:ext cx="2444362" cy="14288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6" name="Text 3"/>
          <p:cNvSpPr/>
          <p:nvPr/>
        </p:nvSpPr>
        <p:spPr>
          <a:xfrm>
            <a:off x="3349805" y="966192"/>
            <a:ext cx="2444362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FFFF"/>
                </a:solidFill>
              </a:rPr>
              <a:t>The Synthesis of Logic and Soul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1357313" y="1664494"/>
            <a:ext cx="2157552" cy="4572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3294" b="1" spc="-2" kern="0" dirty="0">
                <a:solidFill>
                  <a:srgbClr val="00FFFF"/>
                </a:solidFill>
              </a:rPr>
              <a:t>Presence</a:t>
            </a:r>
            <a:endParaRPr lang="en-US" sz="3294" dirty="0"/>
          </a:p>
        </p:txBody>
      </p:sp>
      <p:sp>
        <p:nvSpPr>
          <p:cNvPr id="8" name="Text 5"/>
          <p:cNvSpPr/>
          <p:nvPr/>
        </p:nvSpPr>
        <p:spPr>
          <a:xfrm>
            <a:off x="3514865" y="1693069"/>
            <a:ext cx="4271823" cy="400050"/>
          </a:xfrm>
          <a:prstGeom prst="rect">
            <a:avLst/>
          </a:prstGeom>
          <a:noFill/>
          <a:ln/>
        </p:spPr>
        <p:txBody>
          <a:bodyPr wrap="square" lIns="340233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50" dirty="0">
                <a:solidFill>
                  <a:srgbClr val="CCCCCC"/>
                </a:solidFill>
              </a:rPr>
              <a:t>Bridging the uncanny valley through aesthetic precision and high-fidelity visual parameters.</a:t>
            </a:r>
            <a:endParaRPr lang="en-US" sz="1050" dirty="0"/>
          </a:p>
        </p:txBody>
      </p:sp>
      <p:sp>
        <p:nvSpPr>
          <p:cNvPr id="9" name="Text 6"/>
          <p:cNvSpPr/>
          <p:nvPr/>
        </p:nvSpPr>
        <p:spPr>
          <a:xfrm>
            <a:off x="1357313" y="2557463"/>
            <a:ext cx="1883578" cy="4572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3294" b="1" spc="-2" kern="0" dirty="0">
                <a:solidFill>
                  <a:srgbClr val="FF00FF"/>
                </a:solidFill>
              </a:rPr>
              <a:t>Agency</a:t>
            </a:r>
            <a:endParaRPr lang="en-US" sz="3294" dirty="0"/>
          </a:p>
        </p:txBody>
      </p:sp>
      <p:sp>
        <p:nvSpPr>
          <p:cNvPr id="10" name="Text 7"/>
          <p:cNvSpPr/>
          <p:nvPr/>
        </p:nvSpPr>
        <p:spPr>
          <a:xfrm>
            <a:off x="3240891" y="2586038"/>
            <a:ext cx="4545797" cy="400050"/>
          </a:xfrm>
          <a:prstGeom prst="rect">
            <a:avLst/>
          </a:prstGeom>
          <a:noFill/>
          <a:ln/>
        </p:spPr>
        <p:txBody>
          <a:bodyPr wrap="square" lIns="340233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50" dirty="0">
                <a:solidFill>
                  <a:srgbClr val="CCCCCC"/>
                </a:solidFill>
              </a:rPr>
              <a:t>Creating the illusion of life through controlled chaos, unpredictability, and autonomous triggers.</a:t>
            </a:r>
            <a:endParaRPr lang="en-US" sz="1050" dirty="0"/>
          </a:p>
        </p:txBody>
      </p:sp>
      <p:sp>
        <p:nvSpPr>
          <p:cNvPr id="11" name="Text 8"/>
          <p:cNvSpPr/>
          <p:nvPr/>
        </p:nvSpPr>
        <p:spPr>
          <a:xfrm>
            <a:off x="1357313" y="3450431"/>
            <a:ext cx="2857500" cy="45720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3294" b="1" spc="-2" kern="0" dirty="0">
                <a:solidFill>
                  <a:srgbClr val="FFFFFF"/>
                </a:solidFill>
              </a:rPr>
              <a:t>Connection</a:t>
            </a:r>
            <a:endParaRPr lang="en-US" sz="3294" dirty="0"/>
          </a:p>
        </p:txBody>
      </p:sp>
      <p:sp>
        <p:nvSpPr>
          <p:cNvPr id="12" name="Text 9"/>
          <p:cNvSpPr/>
          <p:nvPr/>
        </p:nvSpPr>
        <p:spPr>
          <a:xfrm>
            <a:off x="4214813" y="3479006"/>
            <a:ext cx="3571875" cy="400050"/>
          </a:xfrm>
          <a:prstGeom prst="rect">
            <a:avLst/>
          </a:prstGeom>
          <a:noFill/>
          <a:ln/>
        </p:spPr>
        <p:txBody>
          <a:bodyPr wrap="square" lIns="340233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050" dirty="0">
                <a:solidFill>
                  <a:srgbClr val="CCCCCC"/>
                </a:solidFill>
              </a:rPr>
              <a:t>Forging deep user bonds through distinct personality traits and emotional resonance.</a:t>
            </a:r>
            <a:endParaRPr lang="en-US" sz="1050" dirty="0"/>
          </a:p>
        </p:txBody>
      </p:sp>
      <p:sp>
        <p:nvSpPr>
          <p:cNvPr id="13" name="Shape 10"/>
          <p:cNvSpPr/>
          <p:nvPr/>
        </p:nvSpPr>
        <p:spPr>
          <a:xfrm>
            <a:off x="571500" y="4180880"/>
            <a:ext cx="8001000" cy="533995"/>
          </a:xfrm>
          <a:prstGeom prst="rect">
            <a:avLst/>
          </a:prstGeom>
          <a:solidFill>
            <a:srgbClr val="FFFFFF">
              <a:alpha val="5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57250" y="4338042"/>
            <a:ext cx="74295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600"/>
              </a:lnSpc>
              <a:buNone/>
            </a:pPr>
            <a:r>
              <a:rPr lang="en-US" sz="1193" b="1" spc="2" kern="0" dirty="0">
                <a:solidFill>
                  <a:srgbClr val="00FFFF"/>
                </a:solidFill>
              </a:rPr>
              <a:t>The Future of AI is Not Just Smart, It's </a:t>
            </a:r>
            <a:pPr algn="ctr" indent="0" marL="0">
              <a:lnSpc>
                <a:spcPts val="1600"/>
              </a:lnSpc>
              <a:buNone/>
            </a:pPr>
            <a:r>
              <a:rPr lang="en-US" sz="1193" b="1" spc="2" kern="0" dirty="0">
                <a:solidFill>
                  <a:srgbClr val="00FFFF"/>
                </a:solidFill>
              </a:rPr>
              <a:t>Charismatic</a:t>
            </a:r>
            <a:pPr algn="ctr" indent="0" marL="0">
              <a:lnSpc>
                <a:spcPts val="1600"/>
              </a:lnSpc>
              <a:buNone/>
            </a:pPr>
            <a:r>
              <a:rPr lang="en-US" sz="1193" b="1" spc="2" kern="0" dirty="0">
                <a:solidFill>
                  <a:srgbClr val="00FFFF"/>
                </a:solidFill>
              </a:rPr>
              <a:t>.</a:t>
            </a:r>
            <a:endParaRPr lang="en-US" sz="119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Three-Layer Avatar Architecture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00FFFF"/>
                </a:solidFill>
              </a:rPr>
              <a:t>Appearance, Personality, Behavior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728663" y="1643649"/>
            <a:ext cx="370046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FFFF"/>
                </a:solidFill>
              </a:rPr>
              <a:t>Layer 1: Visual Appearance</a:t>
            </a:r>
            <a:endParaRPr lang="en-US" sz="1193" dirty="0"/>
          </a:p>
        </p:txBody>
      </p:sp>
      <p:sp>
        <p:nvSpPr>
          <p:cNvPr id="8" name="Text 5"/>
          <p:cNvSpPr/>
          <p:nvPr/>
        </p:nvSpPr>
        <p:spPr>
          <a:xfrm>
            <a:off x="728663" y="1949044"/>
            <a:ext cx="49057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&gt;</a:t>
            </a:r>
            <a:endParaRPr lang="en-US" sz="621" dirty="0"/>
          </a:p>
        </p:txBody>
      </p:sp>
      <p:sp>
        <p:nvSpPr>
          <p:cNvPr id="9" name="Text 6"/>
          <p:cNvSpPr/>
          <p:nvPr/>
        </p:nvSpPr>
        <p:spPr>
          <a:xfrm>
            <a:off x="835819" y="1936542"/>
            <a:ext cx="268881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0E0E0"/>
                </a:solidFill>
              </a:rPr>
              <a:t>Material parameters (EyeSparkle, Blush, Shimmer)</a:t>
            </a:r>
            <a:endParaRPr lang="en-US" sz="834" dirty="0"/>
          </a:p>
        </p:txBody>
      </p:sp>
      <p:sp>
        <p:nvSpPr>
          <p:cNvPr id="10" name="Text 7"/>
          <p:cNvSpPr/>
          <p:nvPr/>
        </p:nvSpPr>
        <p:spPr>
          <a:xfrm>
            <a:off x="728663" y="2137628"/>
            <a:ext cx="49057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&gt;</a:t>
            </a:r>
            <a:endParaRPr lang="en-US" sz="621" dirty="0"/>
          </a:p>
        </p:txBody>
      </p:sp>
      <p:sp>
        <p:nvSpPr>
          <p:cNvPr id="11" name="Text 8"/>
          <p:cNvSpPr/>
          <p:nvPr/>
        </p:nvSpPr>
        <p:spPr>
          <a:xfrm>
            <a:off x="835819" y="2125126"/>
            <a:ext cx="176445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0E0E0"/>
                </a:solidFill>
              </a:rPr>
              <a:t>Color properties (Skin, Hair, Eyes)</a:t>
            </a:r>
            <a:endParaRPr lang="en-US" sz="834" dirty="0"/>
          </a:p>
        </p:txBody>
      </p:sp>
      <p:sp>
        <p:nvSpPr>
          <p:cNvPr id="12" name="Text 9"/>
          <p:cNvSpPr/>
          <p:nvPr/>
        </p:nvSpPr>
        <p:spPr>
          <a:xfrm>
            <a:off x="728663" y="2326211"/>
            <a:ext cx="49057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&gt;</a:t>
            </a:r>
            <a:endParaRPr lang="en-US" sz="621" dirty="0"/>
          </a:p>
        </p:txBody>
      </p:sp>
      <p:sp>
        <p:nvSpPr>
          <p:cNvPr id="13" name="Text 10"/>
          <p:cNvSpPr/>
          <p:nvPr/>
        </p:nvSpPr>
        <p:spPr>
          <a:xfrm>
            <a:off x="835819" y="2313710"/>
            <a:ext cx="197226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0E0E0"/>
                </a:solidFill>
              </a:rPr>
              <a:t>Real-time shader parameter updates</a:t>
            </a:r>
            <a:endParaRPr lang="en-US" sz="834" dirty="0"/>
          </a:p>
        </p:txBody>
      </p:sp>
      <p:sp>
        <p:nvSpPr>
          <p:cNvPr id="14" name="Text 11"/>
          <p:cNvSpPr/>
          <p:nvPr/>
        </p:nvSpPr>
        <p:spPr>
          <a:xfrm>
            <a:off x="728663" y="2629095"/>
            <a:ext cx="370046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00FF"/>
                </a:solidFill>
              </a:rPr>
              <a:t>Layer 2: Personality Traits</a:t>
            </a:r>
            <a:endParaRPr lang="en-US" sz="1193" dirty="0"/>
          </a:p>
        </p:txBody>
      </p:sp>
      <p:sp>
        <p:nvSpPr>
          <p:cNvPr id="15" name="Text 12"/>
          <p:cNvSpPr/>
          <p:nvPr/>
        </p:nvSpPr>
        <p:spPr>
          <a:xfrm>
            <a:off x="728663" y="2934491"/>
            <a:ext cx="49057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&gt;</a:t>
            </a:r>
            <a:endParaRPr lang="en-US" sz="621" dirty="0"/>
          </a:p>
        </p:txBody>
      </p:sp>
      <p:sp>
        <p:nvSpPr>
          <p:cNvPr id="16" name="Text 13"/>
          <p:cNvSpPr/>
          <p:nvPr/>
        </p:nvSpPr>
        <p:spPr>
          <a:xfrm>
            <a:off x="835819" y="2921989"/>
            <a:ext cx="1616218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0E0E0"/>
                </a:solidFill>
              </a:rPr>
              <a:t>Trait intensity values (0.0 - 1.0)</a:t>
            </a:r>
            <a:endParaRPr lang="en-US" sz="834" dirty="0"/>
          </a:p>
        </p:txBody>
      </p:sp>
      <p:sp>
        <p:nvSpPr>
          <p:cNvPr id="17" name="Text 14"/>
          <p:cNvSpPr/>
          <p:nvPr/>
        </p:nvSpPr>
        <p:spPr>
          <a:xfrm>
            <a:off x="728663" y="3123074"/>
            <a:ext cx="49057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&gt;</a:t>
            </a:r>
            <a:endParaRPr lang="en-US" sz="621" dirty="0"/>
          </a:p>
        </p:txBody>
      </p:sp>
      <p:sp>
        <p:nvSpPr>
          <p:cNvPr id="18" name="Text 15"/>
          <p:cNvSpPr/>
          <p:nvPr/>
        </p:nvSpPr>
        <p:spPr>
          <a:xfrm>
            <a:off x="835819" y="3110573"/>
            <a:ext cx="2219948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0E0E0"/>
                </a:solidFill>
              </a:rPr>
              <a:t>SuperHotGirl &amp; HyperChaotic dimensions</a:t>
            </a:r>
            <a:endParaRPr lang="en-US" sz="834" dirty="0"/>
          </a:p>
        </p:txBody>
      </p:sp>
      <p:sp>
        <p:nvSpPr>
          <p:cNvPr id="19" name="Text 16"/>
          <p:cNvSpPr/>
          <p:nvPr/>
        </p:nvSpPr>
        <p:spPr>
          <a:xfrm>
            <a:off x="728663" y="3311658"/>
            <a:ext cx="49057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&gt;</a:t>
            </a:r>
            <a:endParaRPr lang="en-US" sz="621" dirty="0"/>
          </a:p>
        </p:txBody>
      </p:sp>
      <p:sp>
        <p:nvSpPr>
          <p:cNvPr id="20" name="Text 17"/>
          <p:cNvSpPr/>
          <p:nvPr/>
        </p:nvSpPr>
        <p:spPr>
          <a:xfrm>
            <a:off x="835819" y="3299157"/>
            <a:ext cx="193818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0E0E0"/>
                </a:solidFill>
              </a:rPr>
              <a:t>Synergy and interaction calculations</a:t>
            </a:r>
            <a:endParaRPr lang="en-US" sz="834" dirty="0"/>
          </a:p>
        </p:txBody>
      </p:sp>
      <p:sp>
        <p:nvSpPr>
          <p:cNvPr id="21" name="Text 18"/>
          <p:cNvSpPr/>
          <p:nvPr/>
        </p:nvSpPr>
        <p:spPr>
          <a:xfrm>
            <a:off x="728663" y="3614542"/>
            <a:ext cx="370046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</a:rPr>
              <a:t>Layer 3: Behavioral Execution</a:t>
            </a:r>
            <a:endParaRPr lang="en-US" sz="1193" dirty="0"/>
          </a:p>
        </p:txBody>
      </p:sp>
      <p:sp>
        <p:nvSpPr>
          <p:cNvPr id="22" name="Text 19"/>
          <p:cNvSpPr/>
          <p:nvPr/>
        </p:nvSpPr>
        <p:spPr>
          <a:xfrm>
            <a:off x="728663" y="3919937"/>
            <a:ext cx="49057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&gt;</a:t>
            </a:r>
            <a:endParaRPr lang="en-US" sz="621" dirty="0"/>
          </a:p>
        </p:txBody>
      </p:sp>
      <p:sp>
        <p:nvSpPr>
          <p:cNvPr id="23" name="Text 20"/>
          <p:cNvSpPr/>
          <p:nvPr/>
        </p:nvSpPr>
        <p:spPr>
          <a:xfrm>
            <a:off x="835819" y="3907436"/>
            <a:ext cx="187956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0E0E0"/>
                </a:solidFill>
              </a:rPr>
              <a:t>Triggered animations and gestures</a:t>
            </a:r>
            <a:endParaRPr lang="en-US" sz="834" dirty="0"/>
          </a:p>
        </p:txBody>
      </p:sp>
      <p:sp>
        <p:nvSpPr>
          <p:cNvPr id="24" name="Text 21"/>
          <p:cNvSpPr/>
          <p:nvPr/>
        </p:nvSpPr>
        <p:spPr>
          <a:xfrm>
            <a:off x="728663" y="4108521"/>
            <a:ext cx="49057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&gt;</a:t>
            </a:r>
            <a:endParaRPr lang="en-US" sz="621" dirty="0"/>
          </a:p>
        </p:txBody>
      </p:sp>
      <p:sp>
        <p:nvSpPr>
          <p:cNvPr id="25" name="Text 22"/>
          <p:cNvSpPr/>
          <p:nvPr/>
        </p:nvSpPr>
        <p:spPr>
          <a:xfrm>
            <a:off x="835819" y="4096020"/>
            <a:ext cx="143949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0E0E0"/>
                </a:solidFill>
              </a:rPr>
              <a:t>Emotional state transitions</a:t>
            </a:r>
            <a:endParaRPr lang="en-US" sz="834" dirty="0"/>
          </a:p>
        </p:txBody>
      </p:sp>
      <p:sp>
        <p:nvSpPr>
          <p:cNvPr id="26" name="Text 23"/>
          <p:cNvSpPr/>
          <p:nvPr/>
        </p:nvSpPr>
        <p:spPr>
          <a:xfrm>
            <a:off x="728663" y="4297105"/>
            <a:ext cx="49057" cy="11999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&gt;</a:t>
            </a:r>
            <a:endParaRPr lang="en-US" sz="621" dirty="0"/>
          </a:p>
        </p:txBody>
      </p:sp>
      <p:sp>
        <p:nvSpPr>
          <p:cNvPr id="27" name="Text 24"/>
          <p:cNvSpPr/>
          <p:nvPr/>
        </p:nvSpPr>
        <p:spPr>
          <a:xfrm>
            <a:off x="835819" y="4284604"/>
            <a:ext cx="1347267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E0E0E0"/>
                </a:solidFill>
              </a:rPr>
              <a:t>Chaotic event generation</a:t>
            </a:r>
            <a:endParaRPr lang="en-US" sz="834" dirty="0"/>
          </a:p>
        </p:txBody>
      </p:sp>
      <p:sp>
        <p:nvSpPr>
          <p:cNvPr id="28" name="Shape 25"/>
          <p:cNvSpPr/>
          <p:nvPr/>
        </p:nvSpPr>
        <p:spPr>
          <a:xfrm>
            <a:off x="5214938" y="1450181"/>
            <a:ext cx="2857500" cy="857250"/>
          </a:xfrm>
          <a:prstGeom prst="rect">
            <a:avLst/>
          </a:prstGeom>
          <a:solidFill>
            <a:srgbClr val="1A1A1A">
              <a:alpha val="90000"/>
            </a:srgbClr>
          </a:solidFill>
          <a:ln w="18288">
            <a:solidFill>
              <a:srgbClr val="00FFFF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5900235" y="1695748"/>
            <a:ext cx="148690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00FFFF"/>
                </a:solidFill>
              </a:rPr>
              <a:t>Visual Appearance</a:t>
            </a:r>
            <a:endParaRPr lang="en-US" sz="987" dirty="0"/>
          </a:p>
        </p:txBody>
      </p:sp>
      <p:sp>
        <p:nvSpPr>
          <p:cNvPr id="30" name="Text 27"/>
          <p:cNvSpPr/>
          <p:nvPr/>
        </p:nvSpPr>
        <p:spPr>
          <a:xfrm>
            <a:off x="5996341" y="1926134"/>
            <a:ext cx="129466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Shaders • Materials • Colors</a:t>
            </a:r>
            <a:endParaRPr lang="en-US" sz="727" dirty="0"/>
          </a:p>
        </p:txBody>
      </p:sp>
      <p:sp>
        <p:nvSpPr>
          <p:cNvPr id="31" name="Shape 28"/>
          <p:cNvSpPr/>
          <p:nvPr/>
        </p:nvSpPr>
        <p:spPr>
          <a:xfrm>
            <a:off x="6636544" y="2478881"/>
            <a:ext cx="14288" cy="171450"/>
          </a:xfrm>
          <a:prstGeom prst="rect">
            <a:avLst/>
          </a:prstGeom>
          <a:solidFill>
            <a:srgbClr val="555555"/>
          </a:solidFill>
          <a:ln/>
        </p:spPr>
      </p:sp>
      <p:sp>
        <p:nvSpPr>
          <p:cNvPr id="32" name="Shape 29"/>
          <p:cNvSpPr/>
          <p:nvPr/>
        </p:nvSpPr>
        <p:spPr>
          <a:xfrm>
            <a:off x="5214938" y="2693194"/>
            <a:ext cx="2857500" cy="857250"/>
          </a:xfrm>
          <a:prstGeom prst="rect">
            <a:avLst/>
          </a:prstGeom>
          <a:solidFill>
            <a:srgbClr val="1A1A1A">
              <a:alpha val="90000"/>
            </a:srgbClr>
          </a:solidFill>
          <a:ln w="18288">
            <a:solidFill>
              <a:srgbClr val="FF00FF"/>
            </a:solidFill>
            <a:prstDash val="solid"/>
          </a:ln>
        </p:spPr>
      </p:sp>
      <p:sp>
        <p:nvSpPr>
          <p:cNvPr id="33" name="Text 30"/>
          <p:cNvSpPr/>
          <p:nvPr/>
        </p:nvSpPr>
        <p:spPr>
          <a:xfrm>
            <a:off x="5889073" y="2938760"/>
            <a:ext cx="1509201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00FF"/>
                </a:solidFill>
              </a:rPr>
              <a:t>Personality Traits</a:t>
            </a:r>
            <a:endParaRPr lang="en-US" sz="987" dirty="0"/>
          </a:p>
        </p:txBody>
      </p:sp>
      <p:sp>
        <p:nvSpPr>
          <p:cNvPr id="34" name="Text 31"/>
          <p:cNvSpPr/>
          <p:nvPr/>
        </p:nvSpPr>
        <p:spPr>
          <a:xfrm>
            <a:off x="6028237" y="3169146"/>
            <a:ext cx="1230874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Logic • State • Interactions</a:t>
            </a:r>
            <a:endParaRPr lang="en-US" sz="727" dirty="0"/>
          </a:p>
        </p:txBody>
      </p:sp>
      <p:sp>
        <p:nvSpPr>
          <p:cNvPr id="35" name="Shape 32"/>
          <p:cNvSpPr/>
          <p:nvPr/>
        </p:nvSpPr>
        <p:spPr>
          <a:xfrm>
            <a:off x="6636544" y="3721894"/>
            <a:ext cx="14288" cy="171450"/>
          </a:xfrm>
          <a:prstGeom prst="rect">
            <a:avLst/>
          </a:prstGeom>
          <a:solidFill>
            <a:srgbClr val="555555"/>
          </a:solidFill>
          <a:ln/>
        </p:spPr>
      </p:sp>
      <p:sp>
        <p:nvSpPr>
          <p:cNvPr id="36" name="Shape 33"/>
          <p:cNvSpPr/>
          <p:nvPr/>
        </p:nvSpPr>
        <p:spPr>
          <a:xfrm>
            <a:off x="5214938" y="3936206"/>
            <a:ext cx="2857500" cy="857250"/>
          </a:xfrm>
          <a:prstGeom prst="rect">
            <a:avLst/>
          </a:prstGeom>
          <a:solidFill>
            <a:srgbClr val="1A1A1A">
              <a:alpha val="90000"/>
            </a:srgbClr>
          </a:solidFill>
          <a:ln w="18288">
            <a:solidFill>
              <a:srgbClr val="FFFFFF"/>
            </a:solidFill>
            <a:prstDash val="solid"/>
          </a:ln>
        </p:spPr>
      </p:sp>
      <p:sp>
        <p:nvSpPr>
          <p:cNvPr id="37" name="Text 34"/>
          <p:cNvSpPr/>
          <p:nvPr/>
        </p:nvSpPr>
        <p:spPr>
          <a:xfrm>
            <a:off x="5756858" y="4181773"/>
            <a:ext cx="1773659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FFFFFF"/>
                </a:solidFill>
              </a:rPr>
              <a:t>Behavioral Execution</a:t>
            </a:r>
            <a:endParaRPr lang="en-US" sz="987" dirty="0"/>
          </a:p>
        </p:txBody>
      </p:sp>
      <p:sp>
        <p:nvSpPr>
          <p:cNvPr id="38" name="Text 35"/>
          <p:cNvSpPr/>
          <p:nvPr/>
        </p:nvSpPr>
        <p:spPr>
          <a:xfrm>
            <a:off x="6020284" y="4412159"/>
            <a:ext cx="124678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Animation • Events • Audio</a:t>
            </a:r>
            <a:endParaRPr lang="en-US" sz="72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79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Super-Hot-Girl Aesthetic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00FFFF"/>
                </a:solidFill>
              </a:rPr>
              <a:t>Visual Parameters &amp; Material Shaders</a:t>
            </a:r>
            <a:endParaRPr lang="en-US" sz="1269" dirty="0"/>
          </a:p>
        </p:txBody>
      </p:sp>
      <p:sp>
        <p:nvSpPr>
          <p:cNvPr id="7" name="Shape 4"/>
          <p:cNvSpPr/>
          <p:nvPr/>
        </p:nvSpPr>
        <p:spPr>
          <a:xfrm>
            <a:off x="571500" y="1521619"/>
            <a:ext cx="3914775" cy="1521619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8" name="Shape 5"/>
          <p:cNvSpPr/>
          <p:nvPr/>
        </p:nvSpPr>
        <p:spPr>
          <a:xfrm>
            <a:off x="571500" y="1521619"/>
            <a:ext cx="28575" cy="1507331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9" name="Text 6"/>
          <p:cNvSpPr/>
          <p:nvPr/>
        </p:nvSpPr>
        <p:spPr>
          <a:xfrm>
            <a:off x="1785938" y="1747540"/>
            <a:ext cx="2557463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EyeSparkle</a:t>
            </a:r>
            <a:endParaRPr lang="en-US" sz="1397" dirty="0"/>
          </a:p>
        </p:txBody>
      </p:sp>
      <p:sp>
        <p:nvSpPr>
          <p:cNvPr id="10" name="Shape 7"/>
          <p:cNvSpPr/>
          <p:nvPr/>
        </p:nvSpPr>
        <p:spPr>
          <a:xfrm>
            <a:off x="1785938" y="2056507"/>
            <a:ext cx="892020" cy="203597"/>
          </a:xfrm>
          <a:prstGeom prst="rect">
            <a:avLst/>
          </a:prstGeom>
          <a:solidFill>
            <a:srgbClr val="00FFFF">
              <a:alpha val="1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785938" y="2056507"/>
            <a:ext cx="892020" cy="203597"/>
          </a:xfrm>
          <a:prstGeom prst="rect">
            <a:avLst/>
          </a:prstGeom>
          <a:noFill/>
          <a:ln/>
        </p:spPr>
        <p:txBody>
          <a:bodyPr wrap="none" lIns="68072" tIns="17018" rIns="68072" bIns="17018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42" dirty="0">
                <a:solidFill>
                  <a:srgbClr val="00FFFF"/>
                </a:solidFill>
              </a:rPr>
              <a:t>Intensity: 0.9</a:t>
            </a:r>
            <a:endParaRPr lang="en-US" sz="942" dirty="0"/>
          </a:p>
        </p:txBody>
      </p:sp>
      <p:sp>
        <p:nvSpPr>
          <p:cNvPr id="12" name="Text 9"/>
          <p:cNvSpPr/>
          <p:nvPr/>
        </p:nvSpPr>
        <p:spPr>
          <a:xfrm>
            <a:off x="1785938" y="2367260"/>
            <a:ext cx="2557463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Creates specular highlights in the eye region. Makes eyes appear vibrant, alive, and engaging. Modulated by emotional state.</a:t>
            </a:r>
            <a:endParaRPr lang="en-US" sz="780" dirty="0"/>
          </a:p>
        </p:txBody>
      </p:sp>
      <p:sp>
        <p:nvSpPr>
          <p:cNvPr id="13" name="Shape 10"/>
          <p:cNvSpPr/>
          <p:nvPr/>
        </p:nvSpPr>
        <p:spPr>
          <a:xfrm>
            <a:off x="4657725" y="1521619"/>
            <a:ext cx="3914775" cy="1521619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4657725" y="1521619"/>
            <a:ext cx="28575" cy="1507331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5872163" y="1747540"/>
            <a:ext cx="2557463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BlushIntensity</a:t>
            </a:r>
            <a:endParaRPr lang="en-US" sz="1397" dirty="0"/>
          </a:p>
        </p:txBody>
      </p:sp>
      <p:sp>
        <p:nvSpPr>
          <p:cNvPr id="16" name="Shape 13"/>
          <p:cNvSpPr/>
          <p:nvPr/>
        </p:nvSpPr>
        <p:spPr>
          <a:xfrm>
            <a:off x="5872163" y="2056507"/>
            <a:ext cx="1619817" cy="203597"/>
          </a:xfrm>
          <a:prstGeom prst="rect">
            <a:avLst/>
          </a:prstGeom>
          <a:solidFill>
            <a:srgbClr val="00FFFF">
              <a:alpha val="10000"/>
            </a:srgbClr>
          </a:solidFill>
          <a:ln/>
        </p:spPr>
      </p:sp>
      <p:sp>
        <p:nvSpPr>
          <p:cNvPr id="17" name="Text 14"/>
          <p:cNvSpPr/>
          <p:nvPr/>
        </p:nvSpPr>
        <p:spPr>
          <a:xfrm>
            <a:off x="5872163" y="2056507"/>
            <a:ext cx="1619817" cy="203597"/>
          </a:xfrm>
          <a:prstGeom prst="rect">
            <a:avLst/>
          </a:prstGeom>
          <a:noFill/>
          <a:ln/>
        </p:spPr>
        <p:txBody>
          <a:bodyPr wrap="none" lIns="68072" tIns="17018" rIns="68072" bIns="17018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42" dirty="0">
                <a:solidFill>
                  <a:srgbClr val="00FFFF"/>
                </a:solidFill>
              </a:rPr>
              <a:t>Base: 0.3 (Range: 0.0-1.0)</a:t>
            </a:r>
            <a:endParaRPr lang="en-US" sz="942" dirty="0"/>
          </a:p>
        </p:txBody>
      </p:sp>
      <p:sp>
        <p:nvSpPr>
          <p:cNvPr id="18" name="Text 15"/>
          <p:cNvSpPr/>
          <p:nvPr/>
        </p:nvSpPr>
        <p:spPr>
          <a:xfrm>
            <a:off x="5872163" y="2367260"/>
            <a:ext cx="2557463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Simulates natural facial blush. Increases with excitement or embarrassment. Provides subtle emotional feedback.</a:t>
            </a:r>
            <a:endParaRPr lang="en-US" sz="780" dirty="0"/>
          </a:p>
        </p:txBody>
      </p:sp>
      <p:sp>
        <p:nvSpPr>
          <p:cNvPr id="19" name="Shape 16"/>
          <p:cNvSpPr/>
          <p:nvPr/>
        </p:nvSpPr>
        <p:spPr>
          <a:xfrm>
            <a:off x="571500" y="3214688"/>
            <a:ext cx="3914775" cy="1521619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571500" y="3214688"/>
            <a:ext cx="28575" cy="1507331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21" name="Text 18"/>
          <p:cNvSpPr/>
          <p:nvPr/>
        </p:nvSpPr>
        <p:spPr>
          <a:xfrm>
            <a:off x="1785938" y="3440609"/>
            <a:ext cx="2557463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HairShimmer</a:t>
            </a:r>
            <a:endParaRPr lang="en-US" sz="1397" dirty="0"/>
          </a:p>
        </p:txBody>
      </p:sp>
      <p:sp>
        <p:nvSpPr>
          <p:cNvPr id="22" name="Shape 19"/>
          <p:cNvSpPr/>
          <p:nvPr/>
        </p:nvSpPr>
        <p:spPr>
          <a:xfrm>
            <a:off x="1785938" y="3749576"/>
            <a:ext cx="892020" cy="203597"/>
          </a:xfrm>
          <a:prstGeom prst="rect">
            <a:avLst/>
          </a:prstGeom>
          <a:solidFill>
            <a:srgbClr val="00FFFF">
              <a:alpha val="10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1785938" y="3749576"/>
            <a:ext cx="892020" cy="203597"/>
          </a:xfrm>
          <a:prstGeom prst="rect">
            <a:avLst/>
          </a:prstGeom>
          <a:noFill/>
          <a:ln/>
        </p:spPr>
        <p:txBody>
          <a:bodyPr wrap="none" lIns="68072" tIns="17018" rIns="68072" bIns="17018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42" dirty="0">
                <a:solidFill>
                  <a:srgbClr val="00FFFF"/>
                </a:solidFill>
              </a:rPr>
              <a:t>Intensity: 0.7</a:t>
            </a:r>
            <a:endParaRPr lang="en-US" sz="942" dirty="0"/>
          </a:p>
        </p:txBody>
      </p:sp>
      <p:sp>
        <p:nvSpPr>
          <p:cNvPr id="24" name="Text 21"/>
          <p:cNvSpPr/>
          <p:nvPr/>
        </p:nvSpPr>
        <p:spPr>
          <a:xfrm>
            <a:off x="1785938" y="4060329"/>
            <a:ext cx="2557463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Anisotropic highlight on hair strands. Creates appearance of lustrous, healthy hair. Responds to lighting changes.</a:t>
            </a:r>
            <a:endParaRPr lang="en-US" sz="780" dirty="0"/>
          </a:p>
        </p:txBody>
      </p:sp>
      <p:sp>
        <p:nvSpPr>
          <p:cNvPr id="25" name="Shape 22"/>
          <p:cNvSpPr/>
          <p:nvPr/>
        </p:nvSpPr>
        <p:spPr>
          <a:xfrm>
            <a:off x="4657725" y="3214688"/>
            <a:ext cx="3914775" cy="1521619"/>
          </a:xfrm>
          <a:prstGeom prst="rect">
            <a:avLst/>
          </a:prstGeom>
          <a:solidFill>
            <a:srgbClr val="FFFFFF">
              <a:alpha val="3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26" name="Shape 23"/>
          <p:cNvSpPr/>
          <p:nvPr/>
        </p:nvSpPr>
        <p:spPr>
          <a:xfrm>
            <a:off x="4657725" y="3214688"/>
            <a:ext cx="28575" cy="1507331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27" name="Text 24"/>
          <p:cNvSpPr/>
          <p:nvPr/>
        </p:nvSpPr>
        <p:spPr>
          <a:xfrm>
            <a:off x="5872163" y="3440609"/>
            <a:ext cx="2557463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SkinSmoothness</a:t>
            </a:r>
            <a:endParaRPr lang="en-US" sz="1397" dirty="0"/>
          </a:p>
        </p:txBody>
      </p:sp>
      <p:sp>
        <p:nvSpPr>
          <p:cNvPr id="28" name="Shape 25"/>
          <p:cNvSpPr/>
          <p:nvPr/>
        </p:nvSpPr>
        <p:spPr>
          <a:xfrm>
            <a:off x="5872163" y="3749576"/>
            <a:ext cx="1108286" cy="203597"/>
          </a:xfrm>
          <a:prstGeom prst="rect">
            <a:avLst/>
          </a:prstGeom>
          <a:solidFill>
            <a:srgbClr val="00FFFF">
              <a:alpha val="1000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5872163" y="3749576"/>
            <a:ext cx="1108286" cy="203597"/>
          </a:xfrm>
          <a:prstGeom prst="rect">
            <a:avLst/>
          </a:prstGeom>
          <a:noFill/>
          <a:ln/>
        </p:spPr>
        <p:txBody>
          <a:bodyPr wrap="none" lIns="68072" tIns="17018" rIns="68072" bIns="17018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42" dirty="0">
                <a:solidFill>
                  <a:srgbClr val="00FFFF"/>
                </a:solidFill>
              </a:rPr>
              <a:t>Roughness: 0.85</a:t>
            </a:r>
            <a:endParaRPr lang="en-US" sz="942" dirty="0"/>
          </a:p>
        </p:txBody>
      </p:sp>
      <p:sp>
        <p:nvSpPr>
          <p:cNvPr id="30" name="Text 27"/>
          <p:cNvSpPr/>
          <p:nvPr/>
        </p:nvSpPr>
        <p:spPr>
          <a:xfrm>
            <a:off x="5872163" y="4060329"/>
            <a:ext cx="2557463" cy="45005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Controls skin material roughness. Higher values create smoother, softer appearance. Reduces visible imperfections.</a:t>
            </a:r>
            <a:endParaRPr lang="en-US" sz="78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Super-Hot-Girl Personality Traits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00FFFF"/>
                </a:solidFill>
              </a:rPr>
              <a:t>Five Dimensions of Charismatic Behavior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728663" y="1568946"/>
            <a:ext cx="95860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</a:rPr>
              <a:t>Confidence</a:t>
            </a:r>
            <a:endParaRPr lang="en-US" sz="1193" dirty="0"/>
          </a:p>
        </p:txBody>
      </p:sp>
      <p:sp>
        <p:nvSpPr>
          <p:cNvPr id="8" name="Shape 5"/>
          <p:cNvSpPr/>
          <p:nvPr/>
        </p:nvSpPr>
        <p:spPr>
          <a:xfrm>
            <a:off x="1794421" y="1596628"/>
            <a:ext cx="269816" cy="178594"/>
          </a:xfrm>
          <a:prstGeom prst="rect">
            <a:avLst/>
          </a:prstGeom>
          <a:solidFill>
            <a:srgbClr val="FF00FF">
              <a:alpha val="20000"/>
            </a:srgbClr>
          </a:solidFill>
          <a:ln w="9144">
            <a:solidFill>
              <a:srgbClr val="FF00F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794421" y="1596628"/>
            <a:ext cx="269816" cy="178594"/>
          </a:xfrm>
          <a:prstGeom prst="rect">
            <a:avLst/>
          </a:prstGeom>
          <a:noFill/>
          <a:ln/>
        </p:spPr>
        <p:txBody>
          <a:bodyPr wrap="none" lIns="68072" tIns="17018" rIns="68072" bIns="17018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00FF"/>
                </a:solidFill>
              </a:rPr>
              <a:t>0.8</a:t>
            </a:r>
            <a:endParaRPr lang="en-US" sz="727" dirty="0"/>
          </a:p>
        </p:txBody>
      </p:sp>
      <p:sp>
        <p:nvSpPr>
          <p:cNvPr id="10" name="Text 7"/>
          <p:cNvSpPr/>
          <p:nvPr/>
        </p:nvSpPr>
        <p:spPr>
          <a:xfrm>
            <a:off x="728663" y="1838623"/>
            <a:ext cx="3621881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Affects posture, gaze direction, and gesture assertiveness. Drives dominance in emotional space.</a:t>
            </a:r>
            <a:endParaRPr lang="en-US" sz="780" dirty="0"/>
          </a:p>
        </p:txBody>
      </p:sp>
      <p:sp>
        <p:nvSpPr>
          <p:cNvPr id="11" name="Text 8"/>
          <p:cNvSpPr/>
          <p:nvPr/>
        </p:nvSpPr>
        <p:spPr>
          <a:xfrm>
            <a:off x="728663" y="2181523"/>
            <a:ext cx="57164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</a:rPr>
              <a:t>Charm</a:t>
            </a:r>
            <a:endParaRPr lang="en-US" sz="1193" dirty="0"/>
          </a:p>
        </p:txBody>
      </p:sp>
      <p:sp>
        <p:nvSpPr>
          <p:cNvPr id="12" name="Shape 9"/>
          <p:cNvSpPr/>
          <p:nvPr/>
        </p:nvSpPr>
        <p:spPr>
          <a:xfrm>
            <a:off x="1407458" y="2209205"/>
            <a:ext cx="269816" cy="178594"/>
          </a:xfrm>
          <a:prstGeom prst="rect">
            <a:avLst/>
          </a:prstGeom>
          <a:solidFill>
            <a:srgbClr val="FF00FF">
              <a:alpha val="20000"/>
            </a:srgbClr>
          </a:solidFill>
          <a:ln w="9144">
            <a:solidFill>
              <a:srgbClr val="FF00F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407458" y="2209205"/>
            <a:ext cx="269816" cy="178594"/>
          </a:xfrm>
          <a:prstGeom prst="rect">
            <a:avLst/>
          </a:prstGeom>
          <a:noFill/>
          <a:ln/>
        </p:spPr>
        <p:txBody>
          <a:bodyPr wrap="none" lIns="68072" tIns="17018" rIns="68072" bIns="17018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00FF"/>
                </a:solidFill>
              </a:rPr>
              <a:t>0.9</a:t>
            </a:r>
            <a:endParaRPr lang="en-US" sz="727" dirty="0"/>
          </a:p>
        </p:txBody>
      </p:sp>
      <p:sp>
        <p:nvSpPr>
          <p:cNvPr id="14" name="Text 11"/>
          <p:cNvSpPr/>
          <p:nvPr/>
        </p:nvSpPr>
        <p:spPr>
          <a:xfrm>
            <a:off x="728663" y="2451199"/>
            <a:ext cx="3621881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Drives social engagement and approachability. Increases frequency of positive expressions.</a:t>
            </a:r>
            <a:endParaRPr lang="en-US" sz="780" dirty="0"/>
          </a:p>
        </p:txBody>
      </p:sp>
      <p:sp>
        <p:nvSpPr>
          <p:cNvPr id="15" name="Text 12"/>
          <p:cNvSpPr/>
          <p:nvPr/>
        </p:nvSpPr>
        <p:spPr>
          <a:xfrm>
            <a:off x="728663" y="2794099"/>
            <a:ext cx="97676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FFFF"/>
                </a:solidFill>
              </a:rPr>
              <a:t>Playfulness</a:t>
            </a:r>
            <a:endParaRPr lang="en-US" sz="1193" dirty="0"/>
          </a:p>
        </p:txBody>
      </p:sp>
      <p:sp>
        <p:nvSpPr>
          <p:cNvPr id="16" name="Shape 13"/>
          <p:cNvSpPr/>
          <p:nvPr/>
        </p:nvSpPr>
        <p:spPr>
          <a:xfrm>
            <a:off x="1812587" y="2821781"/>
            <a:ext cx="269816" cy="178594"/>
          </a:xfrm>
          <a:prstGeom prst="rect">
            <a:avLst/>
          </a:prstGeom>
          <a:solidFill>
            <a:srgbClr val="00FFFF">
              <a:alpha val="20000"/>
            </a:srgbClr>
          </a:solidFill>
          <a:ln w="9144">
            <a:solidFill>
              <a:srgbClr val="00FFFF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812587" y="2821781"/>
            <a:ext cx="269816" cy="178594"/>
          </a:xfrm>
          <a:prstGeom prst="rect">
            <a:avLst/>
          </a:prstGeom>
          <a:noFill/>
          <a:ln/>
        </p:spPr>
        <p:txBody>
          <a:bodyPr wrap="none" lIns="68072" tIns="17018" rIns="68072" bIns="17018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00FFFF"/>
                </a:solidFill>
              </a:rPr>
              <a:t>0.7</a:t>
            </a:r>
            <a:endParaRPr lang="en-US" sz="727" dirty="0"/>
          </a:p>
        </p:txBody>
      </p:sp>
      <p:sp>
        <p:nvSpPr>
          <p:cNvPr id="18" name="Text 15"/>
          <p:cNvSpPr/>
          <p:nvPr/>
        </p:nvSpPr>
        <p:spPr>
          <a:xfrm>
            <a:off x="728663" y="3063776"/>
            <a:ext cx="3621881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Controls spontaneity and flirty behavior triggers. Modulates micro-expression frequency.</a:t>
            </a:r>
            <a:endParaRPr lang="en-US" sz="780" dirty="0"/>
          </a:p>
        </p:txBody>
      </p:sp>
      <p:sp>
        <p:nvSpPr>
          <p:cNvPr id="19" name="Text 16"/>
          <p:cNvSpPr/>
          <p:nvPr/>
        </p:nvSpPr>
        <p:spPr>
          <a:xfrm>
            <a:off x="728663" y="3406676"/>
            <a:ext cx="29250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</a:rPr>
              <a:t>Wit</a:t>
            </a:r>
            <a:endParaRPr lang="en-US" sz="1193" dirty="0"/>
          </a:p>
        </p:txBody>
      </p:sp>
      <p:sp>
        <p:nvSpPr>
          <p:cNvPr id="20" name="Shape 17"/>
          <p:cNvSpPr/>
          <p:nvPr/>
        </p:nvSpPr>
        <p:spPr>
          <a:xfrm>
            <a:off x="1128322" y="3434358"/>
            <a:ext cx="269816" cy="178594"/>
          </a:xfrm>
          <a:prstGeom prst="rect">
            <a:avLst/>
          </a:prstGeom>
          <a:solidFill>
            <a:srgbClr val="FF00FF">
              <a:alpha val="20000"/>
            </a:srgbClr>
          </a:solidFill>
          <a:ln w="9144">
            <a:solidFill>
              <a:srgbClr val="FF00FF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1128322" y="3434358"/>
            <a:ext cx="269816" cy="178594"/>
          </a:xfrm>
          <a:prstGeom prst="rect">
            <a:avLst/>
          </a:prstGeom>
          <a:noFill/>
          <a:ln/>
        </p:spPr>
        <p:txBody>
          <a:bodyPr wrap="none" lIns="68072" tIns="17018" rIns="68072" bIns="17018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00FF"/>
                </a:solidFill>
              </a:rPr>
              <a:t>0.8</a:t>
            </a:r>
            <a:endParaRPr lang="en-US" sz="727" dirty="0"/>
          </a:p>
        </p:txBody>
      </p:sp>
      <p:sp>
        <p:nvSpPr>
          <p:cNvPr id="22" name="Text 19"/>
          <p:cNvSpPr/>
          <p:nvPr/>
        </p:nvSpPr>
        <p:spPr>
          <a:xfrm>
            <a:off x="728663" y="3676352"/>
            <a:ext cx="3621881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Governs response timing and conversational flow. Affects speed of emotional transitions.</a:t>
            </a:r>
            <a:endParaRPr lang="en-US" sz="780" dirty="0"/>
          </a:p>
        </p:txBody>
      </p:sp>
      <p:sp>
        <p:nvSpPr>
          <p:cNvPr id="23" name="Text 20"/>
          <p:cNvSpPr/>
          <p:nvPr/>
        </p:nvSpPr>
        <p:spPr>
          <a:xfrm>
            <a:off x="728663" y="4019252"/>
            <a:ext cx="36846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</a:rPr>
              <a:t>Sass</a:t>
            </a:r>
            <a:endParaRPr lang="en-US" sz="1193" dirty="0"/>
          </a:p>
        </p:txBody>
      </p:sp>
      <p:sp>
        <p:nvSpPr>
          <p:cNvPr id="24" name="Shape 21"/>
          <p:cNvSpPr/>
          <p:nvPr/>
        </p:nvSpPr>
        <p:spPr>
          <a:xfrm>
            <a:off x="1204280" y="4046934"/>
            <a:ext cx="269816" cy="178594"/>
          </a:xfrm>
          <a:prstGeom prst="rect">
            <a:avLst/>
          </a:prstGeom>
          <a:solidFill>
            <a:srgbClr val="FF00FF">
              <a:alpha val="20000"/>
            </a:srgbClr>
          </a:solidFill>
          <a:ln w="9144">
            <a:solidFill>
              <a:srgbClr val="FF00FF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1204280" y="4046934"/>
            <a:ext cx="269816" cy="178594"/>
          </a:xfrm>
          <a:prstGeom prst="rect">
            <a:avLst/>
          </a:prstGeom>
          <a:noFill/>
          <a:ln/>
        </p:spPr>
        <p:txBody>
          <a:bodyPr wrap="none" lIns="68072" tIns="17018" rIns="68072" bIns="17018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00FF"/>
                </a:solidFill>
              </a:rPr>
              <a:t>0.6</a:t>
            </a:r>
            <a:endParaRPr lang="en-US" sz="727" dirty="0"/>
          </a:p>
        </p:txBody>
      </p:sp>
      <p:sp>
        <p:nvSpPr>
          <p:cNvPr id="26" name="Text 23"/>
          <p:cNvSpPr/>
          <p:nvPr/>
        </p:nvSpPr>
        <p:spPr>
          <a:xfrm>
            <a:off x="728663" y="4288929"/>
            <a:ext cx="3621881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780" dirty="0">
                <a:solidFill>
                  <a:srgbClr val="CCCCCC"/>
                </a:solidFill>
              </a:rPr>
              <a:t>Adds attitude and distinctiveness. Prevents predictable or overly compliant behavior.</a:t>
            </a:r>
            <a:endParaRPr lang="en-US" sz="780" dirty="0"/>
          </a:p>
        </p:txBody>
      </p:sp>
      <p:sp>
        <p:nvSpPr>
          <p:cNvPr id="27" name="Shape 24"/>
          <p:cNvSpPr/>
          <p:nvPr/>
        </p:nvSpPr>
        <p:spPr>
          <a:xfrm>
            <a:off x="4779169" y="1521619"/>
            <a:ext cx="3793331" cy="3071813"/>
          </a:xfrm>
          <a:prstGeom prst="rect">
            <a:avLst/>
          </a:prstGeom>
          <a:solidFill>
            <a:srgbClr val="FFFFFF">
              <a:alpha val="2000"/>
            </a:srgbClr>
          </a:solidFill>
          <a:ln w="9144">
            <a:solidFill>
              <a:srgbClr val="333333"/>
            </a:solidFill>
            <a:prstDash val="solid"/>
          </a:ln>
        </p:spPr>
      </p:sp>
      <p:pic>
        <p:nvPicPr>
          <p:cNvPr id="2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3469" y="1771650"/>
            <a:ext cx="3571875" cy="25717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2435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Autonomous Behavioral Triggers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00FFFF"/>
                </a:solidFill>
              </a:rPr>
              <a:t>Natural Engagement Through Timed Events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728663" y="1521619"/>
            <a:ext cx="150328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00FF"/>
                </a:solidFill>
              </a:rPr>
              <a:t>Flirty Behavior</a:t>
            </a:r>
            <a:endParaRPr lang="en-US" sz="1193" dirty="0"/>
          </a:p>
        </p:txBody>
      </p:sp>
      <p:sp>
        <p:nvSpPr>
          <p:cNvPr id="8" name="Shape 5"/>
          <p:cNvSpPr/>
          <p:nvPr/>
        </p:nvSpPr>
        <p:spPr>
          <a:xfrm>
            <a:off x="2339104" y="1584127"/>
            <a:ext cx="529196" cy="164306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2339104" y="1584127"/>
            <a:ext cx="529196" cy="164306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888888"/>
                </a:solidFill>
              </a:rPr>
              <a:t>Every 10s</a:t>
            </a:r>
            <a:endParaRPr lang="en-US" sz="727" dirty="0"/>
          </a:p>
        </p:txBody>
      </p:sp>
      <p:sp>
        <p:nvSpPr>
          <p:cNvPr id="10" name="Text 7"/>
          <p:cNvSpPr/>
          <p:nvPr/>
        </p:nvSpPr>
        <p:spPr>
          <a:xfrm>
            <a:off x="728663" y="1812727"/>
            <a:ext cx="3479006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Hair touch gesture, playful smile, slight head tilt. Creates impression of natural, unforced charm.</a:t>
            </a:r>
            <a:endParaRPr lang="en-US" sz="834" dirty="0"/>
          </a:p>
        </p:txBody>
      </p:sp>
      <p:sp>
        <p:nvSpPr>
          <p:cNvPr id="11" name="Text 8"/>
          <p:cNvSpPr/>
          <p:nvPr/>
        </p:nvSpPr>
        <p:spPr>
          <a:xfrm>
            <a:off x="728663" y="2189894"/>
            <a:ext cx="347900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i="1" dirty="0">
                <a:solidFill>
                  <a:srgbClr val="888888"/>
                </a:solidFill>
              </a:rPr>
              <a:t>Intensity = Playfulness × Input Intensity</a:t>
            </a:r>
            <a:endParaRPr lang="en-US" sz="727" dirty="0"/>
          </a:p>
        </p:txBody>
      </p:sp>
      <p:sp>
        <p:nvSpPr>
          <p:cNvPr id="12" name="Text 9"/>
          <p:cNvSpPr/>
          <p:nvPr/>
        </p:nvSpPr>
        <p:spPr>
          <a:xfrm>
            <a:off x="728663" y="2504219"/>
            <a:ext cx="1801257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00FFFF"/>
                </a:solidFill>
              </a:rPr>
              <a:t>Confident Gesture</a:t>
            </a:r>
            <a:endParaRPr lang="en-US" sz="1193" dirty="0"/>
          </a:p>
        </p:txBody>
      </p:sp>
      <p:sp>
        <p:nvSpPr>
          <p:cNvPr id="13" name="Shape 10"/>
          <p:cNvSpPr/>
          <p:nvPr/>
        </p:nvSpPr>
        <p:spPr>
          <a:xfrm>
            <a:off x="2637076" y="2566727"/>
            <a:ext cx="529196" cy="164306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2637076" y="2566727"/>
            <a:ext cx="529196" cy="164306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888888"/>
                </a:solidFill>
              </a:rPr>
              <a:t>Every 15s</a:t>
            </a:r>
            <a:endParaRPr lang="en-US" sz="727" dirty="0"/>
          </a:p>
        </p:txBody>
      </p:sp>
      <p:sp>
        <p:nvSpPr>
          <p:cNvPr id="15" name="Text 12"/>
          <p:cNvSpPr/>
          <p:nvPr/>
        </p:nvSpPr>
        <p:spPr>
          <a:xfrm>
            <a:off x="728663" y="2795327"/>
            <a:ext cx="3479006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Assertive hand gesture, direct eye contact, open posture. Conveys authority and self-assurance.</a:t>
            </a:r>
            <a:endParaRPr lang="en-US" sz="834" dirty="0"/>
          </a:p>
        </p:txBody>
      </p:sp>
      <p:sp>
        <p:nvSpPr>
          <p:cNvPr id="16" name="Text 13"/>
          <p:cNvSpPr/>
          <p:nvPr/>
        </p:nvSpPr>
        <p:spPr>
          <a:xfrm>
            <a:off x="728663" y="3172495"/>
            <a:ext cx="347900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i="1" dirty="0">
                <a:solidFill>
                  <a:srgbClr val="888888"/>
                </a:solidFill>
              </a:rPr>
              <a:t>Intensity = Confidence × Gesture Strength</a:t>
            </a:r>
            <a:endParaRPr lang="en-US" sz="727" dirty="0"/>
          </a:p>
        </p:txBody>
      </p:sp>
      <p:sp>
        <p:nvSpPr>
          <p:cNvPr id="17" name="Text 14"/>
          <p:cNvSpPr/>
          <p:nvPr/>
        </p:nvSpPr>
        <p:spPr>
          <a:xfrm>
            <a:off x="728663" y="3486820"/>
            <a:ext cx="184345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FFFF"/>
                </a:solidFill>
              </a:rPr>
              <a:t>Playful Expression</a:t>
            </a:r>
            <a:endParaRPr lang="en-US" sz="1193" dirty="0"/>
          </a:p>
        </p:txBody>
      </p:sp>
      <p:sp>
        <p:nvSpPr>
          <p:cNvPr id="18" name="Shape 15"/>
          <p:cNvSpPr/>
          <p:nvPr/>
        </p:nvSpPr>
        <p:spPr>
          <a:xfrm>
            <a:off x="2679269" y="3549328"/>
            <a:ext cx="1129271" cy="164306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2679269" y="3549328"/>
            <a:ext cx="1129271" cy="164306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888888"/>
                </a:solidFill>
              </a:rPr>
              <a:t>On-Demand / Periodic</a:t>
            </a:r>
            <a:endParaRPr lang="en-US" sz="727" dirty="0"/>
          </a:p>
        </p:txBody>
      </p:sp>
      <p:sp>
        <p:nvSpPr>
          <p:cNvPr id="20" name="Text 17"/>
          <p:cNvSpPr/>
          <p:nvPr/>
        </p:nvSpPr>
        <p:spPr>
          <a:xfrm>
            <a:off x="728663" y="3777928"/>
            <a:ext cx="3479006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Wink, mischievous smile, raised eyebrow. Creates impression of humor and spontaneity.</a:t>
            </a:r>
            <a:endParaRPr lang="en-US" sz="834" dirty="0"/>
          </a:p>
        </p:txBody>
      </p:sp>
      <p:sp>
        <p:nvSpPr>
          <p:cNvPr id="21" name="Text 18"/>
          <p:cNvSpPr/>
          <p:nvPr/>
        </p:nvSpPr>
        <p:spPr>
          <a:xfrm>
            <a:off x="728663" y="4155095"/>
            <a:ext cx="347900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i="1" dirty="0">
                <a:solidFill>
                  <a:srgbClr val="888888"/>
                </a:solidFill>
              </a:rPr>
              <a:t>Triggered by high "Wit" or "Sass" synergy</a:t>
            </a:r>
            <a:endParaRPr lang="en-US" sz="727" dirty="0"/>
          </a:p>
        </p:txBody>
      </p:sp>
      <p:sp>
        <p:nvSpPr>
          <p:cNvPr id="22" name="Text 19"/>
          <p:cNvSpPr/>
          <p:nvPr/>
        </p:nvSpPr>
        <p:spPr>
          <a:xfrm>
            <a:off x="728663" y="4469420"/>
            <a:ext cx="1656234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CCCCCC"/>
                </a:solidFill>
              </a:rPr>
              <a:t>Emotional Blush</a:t>
            </a:r>
            <a:endParaRPr lang="en-US" sz="1193" dirty="0"/>
          </a:p>
        </p:txBody>
      </p:sp>
      <p:sp>
        <p:nvSpPr>
          <p:cNvPr id="23" name="Shape 20"/>
          <p:cNvSpPr/>
          <p:nvPr/>
        </p:nvSpPr>
        <p:spPr>
          <a:xfrm>
            <a:off x="2492053" y="4531928"/>
            <a:ext cx="594494" cy="164306"/>
          </a:xfrm>
          <a:prstGeom prst="rect">
            <a:avLst/>
          </a:prstGeom>
          <a:solidFill>
            <a:srgbClr val="FFFFFF">
              <a:alpha val="10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2492053" y="4531928"/>
            <a:ext cx="594494" cy="164306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888888"/>
                </a:solidFill>
              </a:rPr>
              <a:t>Contextual</a:t>
            </a:r>
            <a:endParaRPr lang="en-US" sz="727" dirty="0"/>
          </a:p>
        </p:txBody>
      </p:sp>
      <p:sp>
        <p:nvSpPr>
          <p:cNvPr id="25" name="Text 22"/>
          <p:cNvSpPr/>
          <p:nvPr/>
        </p:nvSpPr>
        <p:spPr>
          <a:xfrm>
            <a:off x="728663" y="4760528"/>
            <a:ext cx="3479006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CCCCCC"/>
                </a:solidFill>
              </a:rPr>
              <a:t>Increases with embarrassment or excitement. Fades naturally over time (decay rate = 0.05/frame).</a:t>
            </a:r>
            <a:endParaRPr lang="en-US" sz="834" dirty="0"/>
          </a:p>
        </p:txBody>
      </p:sp>
      <p:sp>
        <p:nvSpPr>
          <p:cNvPr id="26" name="Shape 23"/>
          <p:cNvSpPr/>
          <p:nvPr/>
        </p:nvSpPr>
        <p:spPr>
          <a:xfrm>
            <a:off x="4636294" y="1521619"/>
            <a:ext cx="3936206" cy="3571875"/>
          </a:xfrm>
          <a:prstGeom prst="rect">
            <a:avLst/>
          </a:prstGeom>
          <a:solidFill>
            <a:srgbClr val="000000">
              <a:alpha val="20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27" name="Text 24"/>
          <p:cNvSpPr/>
          <p:nvPr/>
        </p:nvSpPr>
        <p:spPr>
          <a:xfrm>
            <a:off x="4786313" y="1664494"/>
            <a:ext cx="3643313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942" spc="1" kern="0" dirty="0">
                <a:solidFill>
                  <a:srgbClr val="FFFFFF"/>
                </a:solidFill>
              </a:rPr>
              <a:t>30-Second Event Timeline</a:t>
            </a:r>
            <a:endParaRPr lang="en-US" sz="942" dirty="0"/>
          </a:p>
        </p:txBody>
      </p:sp>
      <p:sp>
        <p:nvSpPr>
          <p:cNvPr id="28" name="Shape 25"/>
          <p:cNvSpPr/>
          <p:nvPr/>
        </p:nvSpPr>
        <p:spPr>
          <a:xfrm>
            <a:off x="6593681" y="1982391"/>
            <a:ext cx="28575" cy="2968228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9" name="Shape 26"/>
          <p:cNvSpPr/>
          <p:nvPr/>
        </p:nvSpPr>
        <p:spPr>
          <a:xfrm>
            <a:off x="6522244" y="2279191"/>
            <a:ext cx="171450" cy="171450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30" name="Text 27"/>
          <p:cNvSpPr/>
          <p:nvPr/>
        </p:nvSpPr>
        <p:spPr>
          <a:xfrm>
            <a:off x="6522244" y="2279191"/>
            <a:ext cx="1714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endParaRPr lang="en-US" dirty="0"/>
          </a:p>
        </p:txBody>
      </p:sp>
      <p:sp>
        <p:nvSpPr>
          <p:cNvPr id="31" name="Shape 28"/>
          <p:cNvSpPr/>
          <p:nvPr/>
        </p:nvSpPr>
        <p:spPr>
          <a:xfrm>
            <a:off x="6522244" y="2961894"/>
            <a:ext cx="171450" cy="171450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32" name="Text 29"/>
          <p:cNvSpPr/>
          <p:nvPr/>
        </p:nvSpPr>
        <p:spPr>
          <a:xfrm>
            <a:off x="6522244" y="2961894"/>
            <a:ext cx="1714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endParaRPr lang="en-US" dirty="0"/>
          </a:p>
        </p:txBody>
      </p:sp>
      <p:sp>
        <p:nvSpPr>
          <p:cNvPr id="33" name="Shape 30"/>
          <p:cNvSpPr/>
          <p:nvPr/>
        </p:nvSpPr>
        <p:spPr>
          <a:xfrm>
            <a:off x="6522244" y="3466505"/>
            <a:ext cx="171450" cy="171450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34" name="Text 31"/>
          <p:cNvSpPr/>
          <p:nvPr/>
        </p:nvSpPr>
        <p:spPr>
          <a:xfrm>
            <a:off x="6522244" y="3466505"/>
            <a:ext cx="1714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endParaRPr lang="en-US" dirty="0"/>
          </a:p>
        </p:txBody>
      </p:sp>
      <p:sp>
        <p:nvSpPr>
          <p:cNvPr id="35" name="Shape 32"/>
          <p:cNvSpPr/>
          <p:nvPr/>
        </p:nvSpPr>
        <p:spPr>
          <a:xfrm>
            <a:off x="6522244" y="3941397"/>
            <a:ext cx="171450" cy="171450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36" name="Text 33"/>
          <p:cNvSpPr/>
          <p:nvPr/>
        </p:nvSpPr>
        <p:spPr>
          <a:xfrm>
            <a:off x="6522244" y="3941397"/>
            <a:ext cx="1714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endParaRPr lang="en-US" dirty="0"/>
          </a:p>
        </p:txBody>
      </p:sp>
      <p:sp>
        <p:nvSpPr>
          <p:cNvPr id="37" name="Shape 34"/>
          <p:cNvSpPr/>
          <p:nvPr/>
        </p:nvSpPr>
        <p:spPr>
          <a:xfrm>
            <a:off x="6522244" y="4356962"/>
            <a:ext cx="171450" cy="1714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8" name="Text 35"/>
          <p:cNvSpPr/>
          <p:nvPr/>
        </p:nvSpPr>
        <p:spPr>
          <a:xfrm>
            <a:off x="6522244" y="4356962"/>
            <a:ext cx="171450" cy="171450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endParaRPr lang="en-US" dirty="0"/>
          </a:p>
        </p:txBody>
      </p:sp>
      <p:sp>
        <p:nvSpPr>
          <p:cNvPr id="39" name="Shape 36"/>
          <p:cNvSpPr/>
          <p:nvPr/>
        </p:nvSpPr>
        <p:spPr>
          <a:xfrm>
            <a:off x="6507956" y="4950619"/>
            <a:ext cx="200025" cy="200025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40" name="Text 37"/>
          <p:cNvSpPr/>
          <p:nvPr/>
        </p:nvSpPr>
        <p:spPr>
          <a:xfrm>
            <a:off x="6507956" y="4950619"/>
            <a:ext cx="200025" cy="2000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endParaRPr lang="en-US" dirty="0"/>
          </a:p>
        </p:txBody>
      </p:sp>
      <p:sp>
        <p:nvSpPr>
          <p:cNvPr id="41" name="Text 38"/>
          <p:cNvSpPr/>
          <p:nvPr/>
        </p:nvSpPr>
        <p:spPr>
          <a:xfrm>
            <a:off x="4786313" y="1950244"/>
            <a:ext cx="90106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0s</a:t>
            </a:r>
            <a:endParaRPr lang="en-US" sz="621" dirty="0"/>
          </a:p>
        </p:txBody>
      </p:sp>
      <p:sp>
        <p:nvSpPr>
          <p:cNvPr id="42" name="Text 39"/>
          <p:cNvSpPr/>
          <p:nvPr/>
        </p:nvSpPr>
        <p:spPr>
          <a:xfrm>
            <a:off x="4786313" y="4834533"/>
            <a:ext cx="139136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555555"/>
                </a:solidFill>
              </a:rPr>
              <a:t>30s</a:t>
            </a:r>
            <a:endParaRPr lang="en-US" sz="621" dirty="0"/>
          </a:p>
        </p:txBody>
      </p:sp>
      <p:sp>
        <p:nvSpPr>
          <p:cNvPr id="43" name="Text 40"/>
          <p:cNvSpPr/>
          <p:nvPr/>
        </p:nvSpPr>
        <p:spPr>
          <a:xfrm>
            <a:off x="6129338" y="2301515"/>
            <a:ext cx="31432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Flirty</a:t>
            </a:r>
            <a:endParaRPr lang="en-US" sz="727" dirty="0"/>
          </a:p>
        </p:txBody>
      </p:sp>
      <p:sp>
        <p:nvSpPr>
          <p:cNvPr id="44" name="Text 41"/>
          <p:cNvSpPr/>
          <p:nvPr/>
        </p:nvSpPr>
        <p:spPr>
          <a:xfrm>
            <a:off x="6772275" y="2301515"/>
            <a:ext cx="176808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FFFF"/>
                </a:solidFill>
              </a:rPr>
              <a:t>03s</a:t>
            </a:r>
            <a:endParaRPr lang="en-US" sz="727" dirty="0"/>
          </a:p>
        </p:txBody>
      </p:sp>
      <p:sp>
        <p:nvSpPr>
          <p:cNvPr id="45" name="Text 42"/>
          <p:cNvSpPr/>
          <p:nvPr/>
        </p:nvSpPr>
        <p:spPr>
          <a:xfrm>
            <a:off x="6129338" y="2984218"/>
            <a:ext cx="31432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Flirty</a:t>
            </a:r>
            <a:endParaRPr lang="en-US" sz="727" dirty="0"/>
          </a:p>
        </p:txBody>
      </p:sp>
      <p:sp>
        <p:nvSpPr>
          <p:cNvPr id="46" name="Text 43"/>
          <p:cNvSpPr/>
          <p:nvPr/>
        </p:nvSpPr>
        <p:spPr>
          <a:xfrm>
            <a:off x="6772275" y="2984218"/>
            <a:ext cx="158948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FFFF"/>
                </a:solidFill>
              </a:rPr>
              <a:t>10s</a:t>
            </a:r>
            <a:endParaRPr lang="en-US" sz="727" dirty="0"/>
          </a:p>
        </p:txBody>
      </p:sp>
      <p:sp>
        <p:nvSpPr>
          <p:cNvPr id="47" name="Text 44"/>
          <p:cNvSpPr/>
          <p:nvPr/>
        </p:nvSpPr>
        <p:spPr>
          <a:xfrm>
            <a:off x="5920383" y="3488829"/>
            <a:ext cx="523280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Confident</a:t>
            </a:r>
            <a:endParaRPr lang="en-US" sz="727" dirty="0"/>
          </a:p>
        </p:txBody>
      </p:sp>
      <p:sp>
        <p:nvSpPr>
          <p:cNvPr id="48" name="Text 45"/>
          <p:cNvSpPr/>
          <p:nvPr/>
        </p:nvSpPr>
        <p:spPr>
          <a:xfrm>
            <a:off x="6772275" y="3488829"/>
            <a:ext cx="155377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FFFF"/>
                </a:solidFill>
              </a:rPr>
              <a:t>15s</a:t>
            </a:r>
            <a:endParaRPr lang="en-US" sz="727" dirty="0"/>
          </a:p>
        </p:txBody>
      </p:sp>
      <p:sp>
        <p:nvSpPr>
          <p:cNvPr id="49" name="Text 46"/>
          <p:cNvSpPr/>
          <p:nvPr/>
        </p:nvSpPr>
        <p:spPr>
          <a:xfrm>
            <a:off x="6129338" y="3963721"/>
            <a:ext cx="31432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Flirty</a:t>
            </a:r>
            <a:endParaRPr lang="en-US" sz="727" dirty="0"/>
          </a:p>
        </p:txBody>
      </p:sp>
      <p:sp>
        <p:nvSpPr>
          <p:cNvPr id="50" name="Text 47"/>
          <p:cNvSpPr/>
          <p:nvPr/>
        </p:nvSpPr>
        <p:spPr>
          <a:xfrm>
            <a:off x="6772275" y="3963721"/>
            <a:ext cx="175022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FFFF"/>
                </a:solidFill>
              </a:rPr>
              <a:t>20s</a:t>
            </a:r>
            <a:endParaRPr lang="en-US" sz="727" dirty="0"/>
          </a:p>
        </p:txBody>
      </p:sp>
      <p:sp>
        <p:nvSpPr>
          <p:cNvPr id="51" name="Text 48"/>
          <p:cNvSpPr/>
          <p:nvPr/>
        </p:nvSpPr>
        <p:spPr>
          <a:xfrm>
            <a:off x="6038255" y="4379286"/>
            <a:ext cx="405408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Playful</a:t>
            </a:r>
            <a:endParaRPr lang="en-US" sz="727" dirty="0"/>
          </a:p>
        </p:txBody>
      </p:sp>
      <p:sp>
        <p:nvSpPr>
          <p:cNvPr id="52" name="Text 49"/>
          <p:cNvSpPr/>
          <p:nvPr/>
        </p:nvSpPr>
        <p:spPr>
          <a:xfrm>
            <a:off x="6772275" y="4379286"/>
            <a:ext cx="171450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FFFF"/>
                </a:solidFill>
              </a:rPr>
              <a:t>24s</a:t>
            </a:r>
            <a:endParaRPr lang="en-US" sz="727" dirty="0"/>
          </a:p>
        </p:txBody>
      </p:sp>
      <p:sp>
        <p:nvSpPr>
          <p:cNvPr id="53" name="Text 50"/>
          <p:cNvSpPr/>
          <p:nvPr/>
        </p:nvSpPr>
        <p:spPr>
          <a:xfrm>
            <a:off x="6206133" y="4987230"/>
            <a:ext cx="251817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Sync</a:t>
            </a:r>
            <a:endParaRPr lang="en-US" sz="727" dirty="0"/>
          </a:p>
        </p:txBody>
      </p:sp>
      <p:sp>
        <p:nvSpPr>
          <p:cNvPr id="54" name="Text 51"/>
          <p:cNvSpPr/>
          <p:nvPr/>
        </p:nvSpPr>
        <p:spPr>
          <a:xfrm>
            <a:off x="6757988" y="4987230"/>
            <a:ext cx="176808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FFFFFF"/>
                </a:solidFill>
              </a:rPr>
              <a:t>30s</a:t>
            </a:r>
            <a:endParaRPr lang="en-US" sz="727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Hyper-Chaotic Property: Core Parameters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00FF"/>
                </a:solidFill>
              </a:rPr>
              <a:t>Scaling Dynamics &amp; Formulas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571500" y="1521619"/>
            <a:ext cx="2500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Unpredictability</a:t>
            </a:r>
            <a:endParaRPr lang="en-US" sz="1090" dirty="0"/>
          </a:p>
        </p:txBody>
      </p:sp>
      <p:sp>
        <p:nvSpPr>
          <p:cNvPr id="8" name="Text 5"/>
          <p:cNvSpPr/>
          <p:nvPr/>
        </p:nvSpPr>
        <p:spPr>
          <a:xfrm>
            <a:off x="571500" y="1764506"/>
            <a:ext cx="250031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Intensity × 1.0</a:t>
            </a:r>
            <a:endParaRPr lang="en-US" sz="727" dirty="0"/>
          </a:p>
        </p:txBody>
      </p:sp>
      <p:sp>
        <p:nvSpPr>
          <p:cNvPr id="9" name="Shape 6"/>
          <p:cNvSpPr/>
          <p:nvPr/>
        </p:nvSpPr>
        <p:spPr>
          <a:xfrm>
            <a:off x="3243263" y="1568053"/>
            <a:ext cx="5329238" cy="285750"/>
          </a:xfrm>
          <a:prstGeom prst="rect">
            <a:avLst/>
          </a:prstGeom>
          <a:solidFill>
            <a:srgbClr val="FFFFFF">
              <a:alpha val="5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161805" y="1389459"/>
            <a:ext cx="141069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spc="1" kern="0" dirty="0">
                <a:solidFill>
                  <a:srgbClr val="888888"/>
                </a:solidFill>
              </a:rPr>
              <a:t>Controls event frequency</a:t>
            </a:r>
            <a:endParaRPr lang="en-US" sz="621" dirty="0"/>
          </a:p>
        </p:txBody>
      </p:sp>
      <p:sp>
        <p:nvSpPr>
          <p:cNvPr id="11" name="Shape 8"/>
          <p:cNvSpPr/>
          <p:nvPr/>
        </p:nvSpPr>
        <p:spPr>
          <a:xfrm>
            <a:off x="3243263" y="1568053"/>
            <a:ext cx="5329238" cy="285750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12" name="Shape 9"/>
          <p:cNvSpPr/>
          <p:nvPr/>
        </p:nvSpPr>
        <p:spPr>
          <a:xfrm>
            <a:off x="3243263" y="1568053"/>
            <a:ext cx="14288" cy="285750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13" name="Text 10"/>
          <p:cNvSpPr/>
          <p:nvPr/>
        </p:nvSpPr>
        <p:spPr>
          <a:xfrm>
            <a:off x="3243263" y="1568053"/>
            <a:ext cx="5329238" cy="285750"/>
          </a:xfrm>
          <a:prstGeom prst="rect">
            <a:avLst/>
          </a:prstGeom>
          <a:noFill/>
          <a:ln/>
        </p:spPr>
        <p:txBody>
          <a:bodyPr wrap="square" lIns="0" tIns="0" rIns="8509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FFFFFF"/>
                </a:solidFill>
              </a:rPr>
              <a:t>SCALING (0.0 - 1.0)</a:t>
            </a:r>
            <a:endParaRPr lang="en-US" sz="584" dirty="0"/>
          </a:p>
        </p:txBody>
      </p:sp>
      <p:sp>
        <p:nvSpPr>
          <p:cNvPr id="14" name="Text 11"/>
          <p:cNvSpPr/>
          <p:nvPr/>
        </p:nvSpPr>
        <p:spPr>
          <a:xfrm>
            <a:off x="571500" y="2028825"/>
            <a:ext cx="2500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Emotional Volatility</a:t>
            </a:r>
            <a:endParaRPr lang="en-US" sz="1090" dirty="0"/>
          </a:p>
        </p:txBody>
      </p:sp>
      <p:sp>
        <p:nvSpPr>
          <p:cNvPr id="15" name="Text 12"/>
          <p:cNvSpPr/>
          <p:nvPr/>
        </p:nvSpPr>
        <p:spPr>
          <a:xfrm>
            <a:off x="571500" y="2271713"/>
            <a:ext cx="250031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0.3 + (Intensity × 0.7)</a:t>
            </a:r>
            <a:endParaRPr lang="en-US" sz="727" dirty="0"/>
          </a:p>
        </p:txBody>
      </p:sp>
      <p:sp>
        <p:nvSpPr>
          <p:cNvPr id="16" name="Shape 13"/>
          <p:cNvSpPr/>
          <p:nvPr/>
        </p:nvSpPr>
        <p:spPr>
          <a:xfrm>
            <a:off x="3243263" y="2075259"/>
            <a:ext cx="5329238" cy="285750"/>
          </a:xfrm>
          <a:prstGeom prst="rect">
            <a:avLst/>
          </a:prstGeom>
          <a:solidFill>
            <a:srgbClr val="FFFFFF">
              <a:alpha val="5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28522" y="1896666"/>
            <a:ext cx="2043978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spc="1" kern="0" dirty="0">
                <a:solidFill>
                  <a:srgbClr val="888888"/>
                </a:solidFill>
              </a:rPr>
              <a:t>Controls emotional swing magnitude</a:t>
            </a:r>
            <a:endParaRPr lang="en-US" sz="621" dirty="0"/>
          </a:p>
        </p:txBody>
      </p:sp>
      <p:sp>
        <p:nvSpPr>
          <p:cNvPr id="18" name="Shape 15"/>
          <p:cNvSpPr/>
          <p:nvPr/>
        </p:nvSpPr>
        <p:spPr>
          <a:xfrm>
            <a:off x="3243263" y="2075259"/>
            <a:ext cx="1598749" cy="285750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19" name="Text 16"/>
          <p:cNvSpPr/>
          <p:nvPr/>
        </p:nvSpPr>
        <p:spPr>
          <a:xfrm>
            <a:off x="3243263" y="2075259"/>
            <a:ext cx="1598749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00000"/>
                </a:solidFill>
              </a:rPr>
              <a:t>BASE 0.3</a:t>
            </a:r>
            <a:endParaRPr lang="en-US" sz="584" dirty="0"/>
          </a:p>
        </p:txBody>
      </p:sp>
      <p:sp>
        <p:nvSpPr>
          <p:cNvPr id="20" name="Shape 17"/>
          <p:cNvSpPr/>
          <p:nvPr/>
        </p:nvSpPr>
        <p:spPr>
          <a:xfrm>
            <a:off x="4842011" y="2075259"/>
            <a:ext cx="3730461" cy="285750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21" name="Shape 18"/>
          <p:cNvSpPr/>
          <p:nvPr/>
        </p:nvSpPr>
        <p:spPr>
          <a:xfrm>
            <a:off x="4842011" y="2075259"/>
            <a:ext cx="14288" cy="285750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22" name="Text 19"/>
          <p:cNvSpPr/>
          <p:nvPr/>
        </p:nvSpPr>
        <p:spPr>
          <a:xfrm>
            <a:off x="4842011" y="2075259"/>
            <a:ext cx="3730461" cy="285750"/>
          </a:xfrm>
          <a:prstGeom prst="rect">
            <a:avLst/>
          </a:prstGeom>
          <a:noFill/>
          <a:ln/>
        </p:spPr>
        <p:txBody>
          <a:bodyPr wrap="square" lIns="0" tIns="0" rIns="8509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FFFFFF"/>
                </a:solidFill>
              </a:rPr>
              <a:t>SCALING (+0.7)</a:t>
            </a:r>
            <a:endParaRPr lang="en-US" sz="584" dirty="0"/>
          </a:p>
        </p:txBody>
      </p:sp>
      <p:sp>
        <p:nvSpPr>
          <p:cNvPr id="23" name="Text 20"/>
          <p:cNvSpPr/>
          <p:nvPr/>
        </p:nvSpPr>
        <p:spPr>
          <a:xfrm>
            <a:off x="571500" y="2536031"/>
            <a:ext cx="2500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Impulsivity Level</a:t>
            </a:r>
            <a:endParaRPr lang="en-US" sz="1090" dirty="0"/>
          </a:p>
        </p:txBody>
      </p:sp>
      <p:sp>
        <p:nvSpPr>
          <p:cNvPr id="24" name="Text 21"/>
          <p:cNvSpPr/>
          <p:nvPr/>
        </p:nvSpPr>
        <p:spPr>
          <a:xfrm>
            <a:off x="571500" y="2778919"/>
            <a:ext cx="250031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0.2 + (Intensity × 0.8)</a:t>
            </a:r>
            <a:endParaRPr lang="en-US" sz="727" dirty="0"/>
          </a:p>
        </p:txBody>
      </p:sp>
      <p:sp>
        <p:nvSpPr>
          <p:cNvPr id="25" name="Shape 22"/>
          <p:cNvSpPr/>
          <p:nvPr/>
        </p:nvSpPr>
        <p:spPr>
          <a:xfrm>
            <a:off x="3243263" y="2582466"/>
            <a:ext cx="5329238" cy="285750"/>
          </a:xfrm>
          <a:prstGeom prst="rect">
            <a:avLst/>
          </a:prstGeom>
          <a:solidFill>
            <a:srgbClr val="FFFFFF">
              <a:alpha val="5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6903290" y="2403872"/>
            <a:ext cx="1669210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spc="1" kern="0" dirty="0">
                <a:solidFill>
                  <a:srgbClr val="888888"/>
                </a:solidFill>
              </a:rPr>
              <a:t>Controls spontaneous actions</a:t>
            </a:r>
            <a:endParaRPr lang="en-US" sz="621" dirty="0"/>
          </a:p>
        </p:txBody>
      </p:sp>
      <p:sp>
        <p:nvSpPr>
          <p:cNvPr id="27" name="Shape 24"/>
          <p:cNvSpPr/>
          <p:nvPr/>
        </p:nvSpPr>
        <p:spPr>
          <a:xfrm>
            <a:off x="3243263" y="2582466"/>
            <a:ext cx="1065842" cy="285750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28" name="Text 25"/>
          <p:cNvSpPr/>
          <p:nvPr/>
        </p:nvSpPr>
        <p:spPr>
          <a:xfrm>
            <a:off x="3243263" y="2582466"/>
            <a:ext cx="1065842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00000"/>
                </a:solidFill>
              </a:rPr>
              <a:t>BASE 0.2</a:t>
            </a:r>
            <a:endParaRPr lang="en-US" sz="584" dirty="0"/>
          </a:p>
        </p:txBody>
      </p:sp>
      <p:sp>
        <p:nvSpPr>
          <p:cNvPr id="29" name="Shape 26"/>
          <p:cNvSpPr/>
          <p:nvPr/>
        </p:nvSpPr>
        <p:spPr>
          <a:xfrm>
            <a:off x="4309104" y="2582466"/>
            <a:ext cx="4263368" cy="285750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30" name="Shape 27"/>
          <p:cNvSpPr/>
          <p:nvPr/>
        </p:nvSpPr>
        <p:spPr>
          <a:xfrm>
            <a:off x="4309104" y="2582466"/>
            <a:ext cx="14288" cy="285750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31" name="Text 28"/>
          <p:cNvSpPr/>
          <p:nvPr/>
        </p:nvSpPr>
        <p:spPr>
          <a:xfrm>
            <a:off x="4309104" y="2582466"/>
            <a:ext cx="4263368" cy="285750"/>
          </a:xfrm>
          <a:prstGeom prst="rect">
            <a:avLst/>
          </a:prstGeom>
          <a:noFill/>
          <a:ln/>
        </p:spPr>
        <p:txBody>
          <a:bodyPr wrap="square" lIns="0" tIns="0" rIns="8509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FFFFFF"/>
                </a:solidFill>
              </a:rPr>
              <a:t>SCALING (+0.8)</a:t>
            </a:r>
            <a:endParaRPr lang="en-US" sz="584" dirty="0"/>
          </a:p>
        </p:txBody>
      </p:sp>
      <p:sp>
        <p:nvSpPr>
          <p:cNvPr id="32" name="Text 29"/>
          <p:cNvSpPr/>
          <p:nvPr/>
        </p:nvSpPr>
        <p:spPr>
          <a:xfrm>
            <a:off x="571500" y="3043238"/>
            <a:ext cx="2500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Pattern Breaking</a:t>
            </a:r>
            <a:endParaRPr lang="en-US" sz="1090" dirty="0"/>
          </a:p>
        </p:txBody>
      </p:sp>
      <p:sp>
        <p:nvSpPr>
          <p:cNvPr id="33" name="Text 30"/>
          <p:cNvSpPr/>
          <p:nvPr/>
        </p:nvSpPr>
        <p:spPr>
          <a:xfrm>
            <a:off x="571500" y="3286125"/>
            <a:ext cx="250031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0.4 + (Intensity × 0.6)</a:t>
            </a:r>
            <a:endParaRPr lang="en-US" sz="727" dirty="0"/>
          </a:p>
        </p:txBody>
      </p:sp>
      <p:sp>
        <p:nvSpPr>
          <p:cNvPr id="34" name="Shape 31"/>
          <p:cNvSpPr/>
          <p:nvPr/>
        </p:nvSpPr>
        <p:spPr>
          <a:xfrm>
            <a:off x="3243263" y="3089672"/>
            <a:ext cx="5329238" cy="285750"/>
          </a:xfrm>
          <a:prstGeom prst="rect">
            <a:avLst/>
          </a:prstGeom>
          <a:solidFill>
            <a:srgbClr val="FFFFFF">
              <a:alpha val="5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35" name="Text 32"/>
          <p:cNvSpPr/>
          <p:nvPr/>
        </p:nvSpPr>
        <p:spPr>
          <a:xfrm>
            <a:off x="6830541" y="2911078"/>
            <a:ext cx="1741959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spc="1" kern="0" dirty="0">
                <a:solidFill>
                  <a:srgbClr val="888888"/>
                </a:solidFill>
              </a:rPr>
              <a:t>Controls behavior interruption</a:t>
            </a:r>
            <a:endParaRPr lang="en-US" sz="621" dirty="0"/>
          </a:p>
        </p:txBody>
      </p:sp>
      <p:sp>
        <p:nvSpPr>
          <p:cNvPr id="36" name="Shape 33"/>
          <p:cNvSpPr/>
          <p:nvPr/>
        </p:nvSpPr>
        <p:spPr>
          <a:xfrm>
            <a:off x="3243263" y="3089672"/>
            <a:ext cx="2131684" cy="285750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37" name="Text 34"/>
          <p:cNvSpPr/>
          <p:nvPr/>
        </p:nvSpPr>
        <p:spPr>
          <a:xfrm>
            <a:off x="3243263" y="3089672"/>
            <a:ext cx="2131684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00000"/>
                </a:solidFill>
              </a:rPr>
              <a:t>BASE 0.4</a:t>
            </a:r>
            <a:endParaRPr lang="en-US" sz="584" dirty="0"/>
          </a:p>
        </p:txBody>
      </p:sp>
      <p:sp>
        <p:nvSpPr>
          <p:cNvPr id="38" name="Shape 35"/>
          <p:cNvSpPr/>
          <p:nvPr/>
        </p:nvSpPr>
        <p:spPr>
          <a:xfrm>
            <a:off x="5374946" y="3089672"/>
            <a:ext cx="3197526" cy="285750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39" name="Shape 36"/>
          <p:cNvSpPr/>
          <p:nvPr/>
        </p:nvSpPr>
        <p:spPr>
          <a:xfrm>
            <a:off x="5374946" y="3089672"/>
            <a:ext cx="14288" cy="285750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40" name="Text 37"/>
          <p:cNvSpPr/>
          <p:nvPr/>
        </p:nvSpPr>
        <p:spPr>
          <a:xfrm>
            <a:off x="5374946" y="3089672"/>
            <a:ext cx="3197526" cy="285750"/>
          </a:xfrm>
          <a:prstGeom prst="rect">
            <a:avLst/>
          </a:prstGeom>
          <a:noFill/>
          <a:ln/>
        </p:spPr>
        <p:txBody>
          <a:bodyPr wrap="square" lIns="0" tIns="0" rIns="8509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FFFFFF"/>
                </a:solidFill>
              </a:rPr>
              <a:t>SCALING (+0.6)</a:t>
            </a:r>
            <a:endParaRPr lang="en-US" sz="584" dirty="0"/>
          </a:p>
        </p:txBody>
      </p:sp>
      <p:sp>
        <p:nvSpPr>
          <p:cNvPr id="41" name="Text 38"/>
          <p:cNvSpPr/>
          <p:nvPr/>
        </p:nvSpPr>
        <p:spPr>
          <a:xfrm>
            <a:off x="571500" y="3550444"/>
            <a:ext cx="2500313" cy="2143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1500"/>
              </a:lnSpc>
              <a:buNone/>
            </a:pPr>
            <a:r>
              <a:rPr lang="en-US" sz="1090" b="1" dirty="0">
                <a:solidFill>
                  <a:srgbClr val="FFFFFF"/>
                </a:solidFill>
              </a:rPr>
              <a:t>Cognitive Fluctuation</a:t>
            </a:r>
            <a:endParaRPr lang="en-US" sz="1090" dirty="0"/>
          </a:p>
        </p:txBody>
      </p:sp>
      <p:sp>
        <p:nvSpPr>
          <p:cNvPr id="42" name="Text 39"/>
          <p:cNvSpPr/>
          <p:nvPr/>
        </p:nvSpPr>
        <p:spPr>
          <a:xfrm>
            <a:off x="571500" y="3793331"/>
            <a:ext cx="250031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0.2 + (Intensity × 0.8)</a:t>
            </a:r>
            <a:endParaRPr lang="en-US" sz="727" dirty="0"/>
          </a:p>
        </p:txBody>
      </p:sp>
      <p:sp>
        <p:nvSpPr>
          <p:cNvPr id="43" name="Shape 40"/>
          <p:cNvSpPr/>
          <p:nvPr/>
        </p:nvSpPr>
        <p:spPr>
          <a:xfrm>
            <a:off x="3243263" y="3596878"/>
            <a:ext cx="5329238" cy="285750"/>
          </a:xfrm>
          <a:prstGeom prst="rect">
            <a:avLst/>
          </a:prstGeom>
          <a:solidFill>
            <a:srgbClr val="FFFFFF">
              <a:alpha val="5000"/>
            </a:srgbClr>
          </a:solidFill>
          <a:ln w="9144">
            <a:solidFill>
              <a:srgbClr val="333333"/>
            </a:solidFill>
            <a:prstDash val="solid"/>
          </a:ln>
        </p:spPr>
      </p:sp>
      <p:sp>
        <p:nvSpPr>
          <p:cNvPr id="44" name="Text 41"/>
          <p:cNvSpPr/>
          <p:nvPr/>
        </p:nvSpPr>
        <p:spPr>
          <a:xfrm>
            <a:off x="7021023" y="3418284"/>
            <a:ext cx="1551477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spc="1" kern="0" dirty="0">
                <a:solidFill>
                  <a:srgbClr val="888888"/>
                </a:solidFill>
              </a:rPr>
              <a:t>Controls response variation</a:t>
            </a:r>
            <a:endParaRPr lang="en-US" sz="621" dirty="0"/>
          </a:p>
        </p:txBody>
      </p:sp>
      <p:sp>
        <p:nvSpPr>
          <p:cNvPr id="45" name="Shape 42"/>
          <p:cNvSpPr/>
          <p:nvPr/>
        </p:nvSpPr>
        <p:spPr>
          <a:xfrm>
            <a:off x="3243263" y="3596878"/>
            <a:ext cx="1065842" cy="285750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46" name="Text 43"/>
          <p:cNvSpPr/>
          <p:nvPr/>
        </p:nvSpPr>
        <p:spPr>
          <a:xfrm>
            <a:off x="3243263" y="3596878"/>
            <a:ext cx="1065842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000000"/>
                </a:solidFill>
              </a:rPr>
              <a:t>BASE 0.2</a:t>
            </a:r>
            <a:endParaRPr lang="en-US" sz="584" dirty="0"/>
          </a:p>
        </p:txBody>
      </p:sp>
      <p:sp>
        <p:nvSpPr>
          <p:cNvPr id="47" name="Shape 44"/>
          <p:cNvSpPr/>
          <p:nvPr/>
        </p:nvSpPr>
        <p:spPr>
          <a:xfrm>
            <a:off x="4309104" y="3596878"/>
            <a:ext cx="4263368" cy="285750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48" name="Shape 45"/>
          <p:cNvSpPr/>
          <p:nvPr/>
        </p:nvSpPr>
        <p:spPr>
          <a:xfrm>
            <a:off x="4309104" y="3596878"/>
            <a:ext cx="14288" cy="285750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49" name="Text 46"/>
          <p:cNvSpPr/>
          <p:nvPr/>
        </p:nvSpPr>
        <p:spPr>
          <a:xfrm>
            <a:off x="4309104" y="3596878"/>
            <a:ext cx="4263368" cy="285750"/>
          </a:xfrm>
          <a:prstGeom prst="rect">
            <a:avLst/>
          </a:prstGeom>
          <a:noFill/>
          <a:ln/>
        </p:spPr>
        <p:txBody>
          <a:bodyPr wrap="square" lIns="0" tIns="0" rIns="8509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FFFFFF"/>
                </a:solidFill>
              </a:rPr>
              <a:t>SCALING (+0.8)</a:t>
            </a:r>
            <a:endParaRPr lang="en-US" sz="584" dirty="0"/>
          </a:p>
        </p:txBody>
      </p:sp>
      <p:sp>
        <p:nvSpPr>
          <p:cNvPr id="50" name="Text 47"/>
          <p:cNvSpPr/>
          <p:nvPr/>
        </p:nvSpPr>
        <p:spPr>
          <a:xfrm>
            <a:off x="6850689" y="4100513"/>
            <a:ext cx="67941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Baseline Value</a:t>
            </a:r>
            <a:endParaRPr lang="en-US" sz="727" dirty="0"/>
          </a:p>
        </p:txBody>
      </p:sp>
      <p:sp>
        <p:nvSpPr>
          <p:cNvPr id="51" name="Text 48"/>
          <p:cNvSpPr/>
          <p:nvPr/>
        </p:nvSpPr>
        <p:spPr>
          <a:xfrm>
            <a:off x="7923005" y="4100513"/>
            <a:ext cx="64949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Chaos Scaling</a:t>
            </a:r>
            <a:endParaRPr lang="en-US" sz="727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2899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Chaotic Event Generation System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00FF"/>
                </a:solidFill>
              </a:rPr>
              <a:t>Emergent Unpredictability Engine</a:t>
            </a:r>
            <a:endParaRPr lang="en-US" sz="1269" dirty="0"/>
          </a:p>
        </p:txBody>
      </p:sp>
      <p:sp>
        <p:nvSpPr>
          <p:cNvPr id="7" name="Shape 4"/>
          <p:cNvSpPr/>
          <p:nvPr/>
        </p:nvSpPr>
        <p:spPr>
          <a:xfrm>
            <a:off x="3500438" y="1521619"/>
            <a:ext cx="2143125" cy="589359"/>
          </a:xfrm>
          <a:prstGeom prst="rect">
            <a:avLst/>
          </a:prstGeom>
          <a:solidFill>
            <a:srgbClr val="222222"/>
          </a:solidFill>
          <a:ln w="18288">
            <a:solidFill>
              <a:srgbClr val="FF00F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3714750" y="1628775"/>
            <a:ext cx="171450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Event Trigger</a:t>
            </a:r>
            <a:endParaRPr lang="en-US" sz="885" dirty="0"/>
          </a:p>
        </p:txBody>
      </p:sp>
      <p:sp>
        <p:nvSpPr>
          <p:cNvPr id="9" name="Text 6"/>
          <p:cNvSpPr/>
          <p:nvPr/>
        </p:nvSpPr>
        <p:spPr>
          <a:xfrm>
            <a:off x="3714750" y="1839516"/>
            <a:ext cx="171450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Timer &gt; Threshold</a:t>
            </a:r>
            <a:endParaRPr lang="en-US" sz="727" dirty="0"/>
          </a:p>
        </p:txBody>
      </p:sp>
      <p:sp>
        <p:nvSpPr>
          <p:cNvPr id="10" name="Shape 7"/>
          <p:cNvSpPr/>
          <p:nvPr/>
        </p:nvSpPr>
        <p:spPr>
          <a:xfrm>
            <a:off x="3500438" y="2296716"/>
            <a:ext cx="2143125" cy="589359"/>
          </a:xfrm>
          <a:prstGeom prst="rect">
            <a:avLst/>
          </a:prstGeom>
          <a:solidFill>
            <a:srgbClr val="222222"/>
          </a:solidFill>
          <a:ln w="18288">
            <a:solidFill>
              <a:srgbClr val="00FFF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3714750" y="2403872"/>
            <a:ext cx="171450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FFFF"/>
                </a:solidFill>
              </a:rPr>
              <a:t>Random Selector</a:t>
            </a:r>
            <a:endParaRPr lang="en-US" sz="885" dirty="0"/>
          </a:p>
        </p:txBody>
      </p:sp>
      <p:sp>
        <p:nvSpPr>
          <p:cNvPr id="12" name="Text 9"/>
          <p:cNvSpPr/>
          <p:nvPr/>
        </p:nvSpPr>
        <p:spPr>
          <a:xfrm>
            <a:off x="3714750" y="2614613"/>
            <a:ext cx="171450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9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Select Type (0-4)</a:t>
            </a:r>
            <a:endParaRPr lang="en-US" sz="727" dirty="0"/>
          </a:p>
        </p:txBody>
      </p:sp>
      <p:sp>
        <p:nvSpPr>
          <p:cNvPr id="13" name="Shape 10"/>
          <p:cNvSpPr/>
          <p:nvPr/>
        </p:nvSpPr>
        <p:spPr>
          <a:xfrm>
            <a:off x="571500" y="3300413"/>
            <a:ext cx="1520168" cy="1489472"/>
          </a:xfrm>
          <a:prstGeom prst="rect">
            <a:avLst/>
          </a:prstGeom>
          <a:solidFill>
            <a:srgbClr val="FF00FF">
              <a:alpha val="8000"/>
            </a:srgbClr>
          </a:solidFill>
          <a:ln w="9144">
            <a:solidFill>
              <a:srgbClr val="55555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2938" y="3357563"/>
            <a:ext cx="196146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55555"/>
                </a:solidFill>
              </a:rPr>
              <a:t>00</a:t>
            </a:r>
            <a:endParaRPr lang="en-US" sz="1193" dirty="0"/>
          </a:p>
        </p:txBody>
      </p:sp>
      <p:sp>
        <p:nvSpPr>
          <p:cNvPr id="15" name="Shape 12"/>
          <p:cNvSpPr/>
          <p:nvPr/>
        </p:nvSpPr>
        <p:spPr>
          <a:xfrm>
            <a:off x="1765176" y="3402211"/>
            <a:ext cx="255054" cy="144661"/>
          </a:xfrm>
          <a:prstGeom prst="rect">
            <a:avLst/>
          </a:prstGeom>
          <a:solidFill>
            <a:srgbClr val="00FFFF">
              <a:alpha val="10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765176" y="3402211"/>
            <a:ext cx="255054" cy="144661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00FFFF"/>
                </a:solidFill>
              </a:rPr>
              <a:t>20%</a:t>
            </a:r>
            <a:endParaRPr lang="en-US" sz="621" dirty="0"/>
          </a:p>
        </p:txBody>
      </p:sp>
      <p:sp>
        <p:nvSpPr>
          <p:cNvPr id="17" name="Text 14"/>
          <p:cNvSpPr/>
          <p:nvPr/>
        </p:nvSpPr>
        <p:spPr>
          <a:xfrm>
            <a:off x="642938" y="3712964"/>
            <a:ext cx="1377293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00FF"/>
                </a:solidFill>
              </a:rPr>
              <a:t>Emotional Spike</a:t>
            </a:r>
            <a:endParaRPr lang="en-US" sz="885" dirty="0"/>
          </a:p>
        </p:txBody>
      </p:sp>
      <p:sp>
        <p:nvSpPr>
          <p:cNvPr id="18" name="Text 15"/>
          <p:cNvSpPr/>
          <p:nvPr/>
        </p:nvSpPr>
        <p:spPr>
          <a:xfrm>
            <a:off x="642938" y="4098727"/>
            <a:ext cx="137729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Sudden, short-lived emotional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state change.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
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Duration: 0.5-2.0s</a:t>
            </a:r>
            <a:endParaRPr lang="en-US" sz="674" dirty="0"/>
          </a:p>
        </p:txBody>
      </p:sp>
      <p:sp>
        <p:nvSpPr>
          <p:cNvPr id="19" name="Text 16"/>
          <p:cNvSpPr/>
          <p:nvPr/>
        </p:nvSpPr>
        <p:spPr>
          <a:xfrm>
            <a:off x="642938" y="4602361"/>
            <a:ext cx="1377293" cy="116086"/>
          </a:xfrm>
          <a:prstGeom prst="rect">
            <a:avLst/>
          </a:prstGeom>
          <a:noFill/>
          <a:ln/>
        </p:spPr>
        <p:txBody>
          <a:bodyPr wrap="none" lIns="68072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i="1" dirty="0">
                <a:solidFill>
                  <a:srgbClr val="AAAAAA"/>
                </a:solidFill>
              </a:rPr>
              <a:t>"Sudden laugh or anger"</a:t>
            </a:r>
            <a:endParaRPr lang="en-US" sz="621" dirty="0"/>
          </a:p>
        </p:txBody>
      </p:sp>
      <p:sp>
        <p:nvSpPr>
          <p:cNvPr id="20" name="Shape 17"/>
          <p:cNvSpPr/>
          <p:nvPr/>
        </p:nvSpPr>
        <p:spPr>
          <a:xfrm>
            <a:off x="2191708" y="3300413"/>
            <a:ext cx="1520168" cy="1489472"/>
          </a:xfrm>
          <a:prstGeom prst="rect">
            <a:avLst/>
          </a:prstGeom>
          <a:solidFill>
            <a:srgbClr val="FF00FF">
              <a:alpha val="5000"/>
            </a:srgbClr>
          </a:solidFill>
          <a:ln w="9144">
            <a:solidFill>
              <a:srgbClr val="555555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2263146" y="3357563"/>
            <a:ext cx="196146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55555"/>
                </a:solidFill>
              </a:rPr>
              <a:t>01</a:t>
            </a:r>
            <a:endParaRPr lang="en-US" sz="1193" dirty="0"/>
          </a:p>
        </p:txBody>
      </p:sp>
      <p:sp>
        <p:nvSpPr>
          <p:cNvPr id="22" name="Shape 19"/>
          <p:cNvSpPr/>
          <p:nvPr/>
        </p:nvSpPr>
        <p:spPr>
          <a:xfrm>
            <a:off x="3385384" y="3402211"/>
            <a:ext cx="255054" cy="144661"/>
          </a:xfrm>
          <a:prstGeom prst="rect">
            <a:avLst/>
          </a:prstGeom>
          <a:solidFill>
            <a:srgbClr val="00FFFF">
              <a:alpha val="10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3385384" y="3402211"/>
            <a:ext cx="255054" cy="144661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00FFFF"/>
                </a:solidFill>
              </a:rPr>
              <a:t>20%</a:t>
            </a:r>
            <a:endParaRPr lang="en-US" sz="621" dirty="0"/>
          </a:p>
        </p:txBody>
      </p:sp>
      <p:sp>
        <p:nvSpPr>
          <p:cNvPr id="24" name="Text 21"/>
          <p:cNvSpPr/>
          <p:nvPr/>
        </p:nvSpPr>
        <p:spPr>
          <a:xfrm>
            <a:off x="2263146" y="3712964"/>
            <a:ext cx="1377293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00FF"/>
                </a:solidFill>
              </a:rPr>
              <a:t>Pattern Break</a:t>
            </a:r>
            <a:endParaRPr lang="en-US" sz="885" dirty="0"/>
          </a:p>
        </p:txBody>
      </p:sp>
      <p:sp>
        <p:nvSpPr>
          <p:cNvPr id="25" name="Text 22"/>
          <p:cNvSpPr/>
          <p:nvPr/>
        </p:nvSpPr>
        <p:spPr>
          <a:xfrm>
            <a:off x="2263146" y="4098727"/>
            <a:ext cx="137729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Interrupts ongoing behavior.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Forces context switch.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
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Intensity: High</a:t>
            </a:r>
            <a:endParaRPr lang="en-US" sz="674" dirty="0"/>
          </a:p>
        </p:txBody>
      </p:sp>
      <p:sp>
        <p:nvSpPr>
          <p:cNvPr id="26" name="Text 23"/>
          <p:cNvSpPr/>
          <p:nvPr/>
        </p:nvSpPr>
        <p:spPr>
          <a:xfrm>
            <a:off x="2263146" y="4602361"/>
            <a:ext cx="1377293" cy="116086"/>
          </a:xfrm>
          <a:prstGeom prst="rect">
            <a:avLst/>
          </a:prstGeom>
          <a:noFill/>
          <a:ln/>
        </p:spPr>
        <p:txBody>
          <a:bodyPr wrap="none" lIns="68072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i="1" dirty="0">
                <a:solidFill>
                  <a:srgbClr val="AAAAAA"/>
                </a:solidFill>
              </a:rPr>
              <a:t>"Stops mid-gesture"</a:t>
            </a:r>
            <a:endParaRPr lang="en-US" sz="621" dirty="0"/>
          </a:p>
        </p:txBody>
      </p:sp>
      <p:sp>
        <p:nvSpPr>
          <p:cNvPr id="27" name="Shape 24"/>
          <p:cNvSpPr/>
          <p:nvPr/>
        </p:nvSpPr>
        <p:spPr>
          <a:xfrm>
            <a:off x="3811916" y="3300413"/>
            <a:ext cx="1520168" cy="1489472"/>
          </a:xfrm>
          <a:prstGeom prst="rect">
            <a:avLst/>
          </a:prstGeom>
          <a:solidFill>
            <a:srgbClr val="FF00FF">
              <a:alpha val="8000"/>
            </a:srgbClr>
          </a:solidFill>
          <a:ln w="9144">
            <a:solidFill>
              <a:srgbClr val="555555"/>
            </a:solidFill>
            <a:prstDash val="solid"/>
          </a:ln>
        </p:spPr>
      </p:sp>
      <p:sp>
        <p:nvSpPr>
          <p:cNvPr id="28" name="Text 25"/>
          <p:cNvSpPr/>
          <p:nvPr/>
        </p:nvSpPr>
        <p:spPr>
          <a:xfrm>
            <a:off x="3883354" y="3357563"/>
            <a:ext cx="196146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55555"/>
                </a:solidFill>
              </a:rPr>
              <a:t>02</a:t>
            </a:r>
            <a:endParaRPr lang="en-US" sz="1193" dirty="0"/>
          </a:p>
        </p:txBody>
      </p:sp>
      <p:sp>
        <p:nvSpPr>
          <p:cNvPr id="29" name="Shape 26"/>
          <p:cNvSpPr/>
          <p:nvPr/>
        </p:nvSpPr>
        <p:spPr>
          <a:xfrm>
            <a:off x="5005592" y="3402211"/>
            <a:ext cx="255054" cy="144661"/>
          </a:xfrm>
          <a:prstGeom prst="rect">
            <a:avLst/>
          </a:prstGeom>
          <a:solidFill>
            <a:srgbClr val="00FFFF">
              <a:alpha val="10000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5005592" y="3402211"/>
            <a:ext cx="255054" cy="144661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00FFFF"/>
                </a:solidFill>
              </a:rPr>
              <a:t>20%</a:t>
            </a:r>
            <a:endParaRPr lang="en-US" sz="621" dirty="0"/>
          </a:p>
        </p:txBody>
      </p:sp>
      <p:sp>
        <p:nvSpPr>
          <p:cNvPr id="31" name="Text 28"/>
          <p:cNvSpPr/>
          <p:nvPr/>
        </p:nvSpPr>
        <p:spPr>
          <a:xfrm>
            <a:off x="3883354" y="3712964"/>
            <a:ext cx="1377293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00FF"/>
                </a:solidFill>
              </a:rPr>
              <a:t>Micro-Expression</a:t>
            </a:r>
            <a:endParaRPr lang="en-US" sz="885" dirty="0"/>
          </a:p>
        </p:txBody>
      </p:sp>
      <p:sp>
        <p:nvSpPr>
          <p:cNvPr id="32" name="Text 29"/>
          <p:cNvSpPr/>
          <p:nvPr/>
        </p:nvSpPr>
        <p:spPr>
          <a:xfrm>
            <a:off x="3883354" y="4098727"/>
            <a:ext cx="137729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Rapid facial flash.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Subconscious leak.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
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Duration: 0.1-0.3s</a:t>
            </a:r>
            <a:endParaRPr lang="en-US" sz="674" dirty="0"/>
          </a:p>
        </p:txBody>
      </p:sp>
      <p:sp>
        <p:nvSpPr>
          <p:cNvPr id="33" name="Text 30"/>
          <p:cNvSpPr/>
          <p:nvPr/>
        </p:nvSpPr>
        <p:spPr>
          <a:xfrm>
            <a:off x="3883354" y="4602361"/>
            <a:ext cx="1377293" cy="116086"/>
          </a:xfrm>
          <a:prstGeom prst="rect">
            <a:avLst/>
          </a:prstGeom>
          <a:noFill/>
          <a:ln/>
        </p:spPr>
        <p:txBody>
          <a:bodyPr wrap="none" lIns="68072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i="1" dirty="0">
                <a:solidFill>
                  <a:srgbClr val="AAAAAA"/>
                </a:solidFill>
              </a:rPr>
              <a:t>"Brief eye twitch"</a:t>
            </a:r>
            <a:endParaRPr lang="en-US" sz="621" dirty="0"/>
          </a:p>
        </p:txBody>
      </p:sp>
      <p:sp>
        <p:nvSpPr>
          <p:cNvPr id="34" name="Shape 31"/>
          <p:cNvSpPr/>
          <p:nvPr/>
        </p:nvSpPr>
        <p:spPr>
          <a:xfrm>
            <a:off x="5432124" y="3300413"/>
            <a:ext cx="1520168" cy="1489472"/>
          </a:xfrm>
          <a:prstGeom prst="rect">
            <a:avLst/>
          </a:prstGeom>
          <a:solidFill>
            <a:srgbClr val="FF00FF">
              <a:alpha val="5000"/>
            </a:srgbClr>
          </a:solidFill>
          <a:ln w="9144">
            <a:solidFill>
              <a:srgbClr val="00FFFF"/>
            </a:solidFill>
            <a:prstDash val="solid"/>
          </a:ln>
        </p:spPr>
      </p:sp>
      <p:sp>
        <p:nvSpPr>
          <p:cNvPr id="35" name="Text 32"/>
          <p:cNvSpPr/>
          <p:nvPr/>
        </p:nvSpPr>
        <p:spPr>
          <a:xfrm>
            <a:off x="5503562" y="3357563"/>
            <a:ext cx="196146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55555"/>
                </a:solidFill>
              </a:rPr>
              <a:t>03</a:t>
            </a:r>
            <a:endParaRPr lang="en-US" sz="1193" dirty="0"/>
          </a:p>
        </p:txBody>
      </p:sp>
      <p:sp>
        <p:nvSpPr>
          <p:cNvPr id="36" name="Shape 33"/>
          <p:cNvSpPr/>
          <p:nvPr/>
        </p:nvSpPr>
        <p:spPr>
          <a:xfrm>
            <a:off x="6625800" y="3402211"/>
            <a:ext cx="255054" cy="144661"/>
          </a:xfrm>
          <a:prstGeom prst="rect">
            <a:avLst/>
          </a:prstGeom>
          <a:solidFill>
            <a:srgbClr val="00FFFF">
              <a:alpha val="10000"/>
            </a:srgbClr>
          </a:solidFill>
          <a:ln/>
        </p:spPr>
      </p:sp>
      <p:sp>
        <p:nvSpPr>
          <p:cNvPr id="37" name="Text 34"/>
          <p:cNvSpPr/>
          <p:nvPr/>
        </p:nvSpPr>
        <p:spPr>
          <a:xfrm>
            <a:off x="6625800" y="3402211"/>
            <a:ext cx="255054" cy="144661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00FFFF"/>
                </a:solidFill>
              </a:rPr>
              <a:t>20%</a:t>
            </a:r>
            <a:endParaRPr lang="en-US" sz="621" dirty="0"/>
          </a:p>
        </p:txBody>
      </p:sp>
      <p:sp>
        <p:nvSpPr>
          <p:cNvPr id="38" name="Text 35"/>
          <p:cNvSpPr/>
          <p:nvPr/>
        </p:nvSpPr>
        <p:spPr>
          <a:xfrm>
            <a:off x="5503562" y="3712964"/>
            <a:ext cx="1377293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00FF"/>
                </a:solidFill>
              </a:rPr>
              <a:t>Glitch Effect</a:t>
            </a:r>
            <a:endParaRPr lang="en-US" sz="885" dirty="0"/>
          </a:p>
        </p:txBody>
      </p:sp>
      <p:sp>
        <p:nvSpPr>
          <p:cNvPr id="39" name="Text 36"/>
          <p:cNvSpPr/>
          <p:nvPr/>
        </p:nvSpPr>
        <p:spPr>
          <a:xfrm>
            <a:off x="5503562" y="4098727"/>
            <a:ext cx="137729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Visual distortion on materials.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Cognitive strain.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
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Duration: 0.2-0.8s</a:t>
            </a:r>
            <a:endParaRPr lang="en-US" sz="674" dirty="0"/>
          </a:p>
        </p:txBody>
      </p:sp>
      <p:sp>
        <p:nvSpPr>
          <p:cNvPr id="40" name="Text 37"/>
          <p:cNvSpPr/>
          <p:nvPr/>
        </p:nvSpPr>
        <p:spPr>
          <a:xfrm>
            <a:off x="5503562" y="4602361"/>
            <a:ext cx="1377293" cy="116086"/>
          </a:xfrm>
          <a:prstGeom prst="rect">
            <a:avLst/>
          </a:prstGeom>
          <a:noFill/>
          <a:ln/>
        </p:spPr>
        <p:txBody>
          <a:bodyPr wrap="none" lIns="68072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i="1" dirty="0">
                <a:solidFill>
                  <a:srgbClr val="AAAAAA"/>
                </a:solidFill>
              </a:rPr>
              <a:t>"Digital artifacting"</a:t>
            </a:r>
            <a:endParaRPr lang="en-US" sz="621" dirty="0"/>
          </a:p>
        </p:txBody>
      </p:sp>
      <p:sp>
        <p:nvSpPr>
          <p:cNvPr id="41" name="Shape 38"/>
          <p:cNvSpPr/>
          <p:nvPr/>
        </p:nvSpPr>
        <p:spPr>
          <a:xfrm>
            <a:off x="7052332" y="3300413"/>
            <a:ext cx="1520168" cy="1489472"/>
          </a:xfrm>
          <a:prstGeom prst="rect">
            <a:avLst/>
          </a:prstGeom>
          <a:solidFill>
            <a:srgbClr val="FF00FF">
              <a:alpha val="8000"/>
            </a:srgbClr>
          </a:solidFill>
          <a:ln w="9144">
            <a:solidFill>
              <a:srgbClr val="555555"/>
            </a:solidFill>
            <a:prstDash val="solid"/>
          </a:ln>
        </p:spPr>
      </p:sp>
      <p:sp>
        <p:nvSpPr>
          <p:cNvPr id="42" name="Text 39"/>
          <p:cNvSpPr/>
          <p:nvPr/>
        </p:nvSpPr>
        <p:spPr>
          <a:xfrm>
            <a:off x="7123770" y="3357563"/>
            <a:ext cx="196146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555555"/>
                </a:solidFill>
              </a:rPr>
              <a:t>04</a:t>
            </a:r>
            <a:endParaRPr lang="en-US" sz="1193" dirty="0"/>
          </a:p>
        </p:txBody>
      </p:sp>
      <p:sp>
        <p:nvSpPr>
          <p:cNvPr id="43" name="Shape 40"/>
          <p:cNvSpPr/>
          <p:nvPr/>
        </p:nvSpPr>
        <p:spPr>
          <a:xfrm>
            <a:off x="8246008" y="3402211"/>
            <a:ext cx="255054" cy="144661"/>
          </a:xfrm>
          <a:prstGeom prst="rect">
            <a:avLst/>
          </a:prstGeom>
          <a:solidFill>
            <a:srgbClr val="00FFFF">
              <a:alpha val="10000"/>
            </a:srgbClr>
          </a:solidFill>
          <a:ln/>
        </p:spPr>
      </p:sp>
      <p:sp>
        <p:nvSpPr>
          <p:cNvPr id="44" name="Text 41"/>
          <p:cNvSpPr/>
          <p:nvPr/>
        </p:nvSpPr>
        <p:spPr>
          <a:xfrm>
            <a:off x="8246008" y="3402211"/>
            <a:ext cx="255054" cy="144661"/>
          </a:xfrm>
          <a:prstGeom prst="rect">
            <a:avLst/>
          </a:prstGeom>
          <a:noFill/>
          <a:ln/>
        </p:spPr>
        <p:txBody>
          <a:bodyPr wrap="none" lIns="51054" tIns="17018" rIns="51054" bIns="17018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00FFFF"/>
                </a:solidFill>
              </a:rPr>
              <a:t>20%</a:t>
            </a:r>
            <a:endParaRPr lang="en-US" sz="621" dirty="0"/>
          </a:p>
        </p:txBody>
      </p:sp>
      <p:sp>
        <p:nvSpPr>
          <p:cNvPr id="45" name="Text 42"/>
          <p:cNvSpPr/>
          <p:nvPr/>
        </p:nvSpPr>
        <p:spPr>
          <a:xfrm>
            <a:off x="7123770" y="3712964"/>
            <a:ext cx="1377293" cy="31432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00FF"/>
                </a:solidFill>
              </a:rPr>
              <a:t>Unpredictable Gesture</a:t>
            </a:r>
            <a:endParaRPr lang="en-US" sz="885" dirty="0"/>
          </a:p>
        </p:txBody>
      </p:sp>
      <p:sp>
        <p:nvSpPr>
          <p:cNvPr id="46" name="Text 43"/>
          <p:cNvSpPr/>
          <p:nvPr/>
        </p:nvSpPr>
        <p:spPr>
          <a:xfrm>
            <a:off x="7123770" y="4098727"/>
            <a:ext cx="1377293" cy="4179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Random movement out of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context. Spontaneity. 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
</a:t>
            </a:r>
            <a:pPr algn="l" indent="0" marL="0">
              <a:lnSpc>
                <a:spcPts val="1100"/>
              </a:lnSpc>
              <a:buNone/>
            </a:pPr>
            <a:r>
              <a:rPr lang="en-US" sz="674" dirty="0">
                <a:solidFill>
                  <a:srgbClr val="DDDDDD"/>
                </a:solidFill>
              </a:rPr>
              <a:t>Type: Body/Head</a:t>
            </a:r>
            <a:endParaRPr lang="en-US" sz="674" dirty="0"/>
          </a:p>
        </p:txBody>
      </p:sp>
      <p:sp>
        <p:nvSpPr>
          <p:cNvPr id="47" name="Text 44"/>
          <p:cNvSpPr/>
          <p:nvPr/>
        </p:nvSpPr>
        <p:spPr>
          <a:xfrm>
            <a:off x="7123770" y="4602361"/>
            <a:ext cx="1377293" cy="116086"/>
          </a:xfrm>
          <a:prstGeom prst="rect">
            <a:avLst/>
          </a:prstGeom>
          <a:noFill/>
          <a:ln/>
        </p:spPr>
        <p:txBody>
          <a:bodyPr wrap="none" lIns="68072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i="1" dirty="0">
                <a:solidFill>
                  <a:srgbClr val="AAAAAA"/>
                </a:solidFill>
              </a:rPr>
              <a:t>"Sudden wave"</a:t>
            </a:r>
            <a:endParaRPr lang="en-US" sz="62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792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Event Frequency Scaling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0055"/>
                </a:solidFill>
              </a:rPr>
              <a:t>Inverse Relationship: Interval vs. Chaos Intensity</a:t>
            </a:r>
            <a:endParaRPr lang="en-US" sz="1269" dirty="0"/>
          </a:p>
        </p:txBody>
      </p:sp>
      <p:sp>
        <p:nvSpPr>
          <p:cNvPr id="7" name="Shape 4"/>
          <p:cNvSpPr/>
          <p:nvPr/>
        </p:nvSpPr>
        <p:spPr>
          <a:xfrm>
            <a:off x="571500" y="1710230"/>
            <a:ext cx="2857500" cy="938650"/>
          </a:xfrm>
          <a:prstGeom prst="rect">
            <a:avLst/>
          </a:prstGeom>
          <a:solidFill>
            <a:srgbClr val="FFFFFF">
              <a:alpha val="5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571500" y="1710230"/>
            <a:ext cx="28575" cy="938650"/>
          </a:xfrm>
          <a:prstGeom prst="rect">
            <a:avLst/>
          </a:prstGeom>
          <a:solidFill>
            <a:srgbClr val="FF0055"/>
          </a:solidFill>
          <a:ln/>
        </p:spPr>
      </p:sp>
      <p:sp>
        <p:nvSpPr>
          <p:cNvPr id="9" name="Text 6"/>
          <p:cNvSpPr/>
          <p:nvPr/>
        </p:nvSpPr>
        <p:spPr>
          <a:xfrm>
            <a:off x="714375" y="1853105"/>
            <a:ext cx="2571750" cy="13715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584" b="1" dirty="0">
                <a:solidFill>
                  <a:srgbClr val="FF0055"/>
                </a:solidFill>
              </a:rPr>
              <a:t>Calculation Formula</a:t>
            </a:r>
            <a:endParaRPr lang="en-US" sz="584" dirty="0"/>
          </a:p>
        </p:txBody>
      </p:sp>
      <p:sp>
        <p:nvSpPr>
          <p:cNvPr id="10" name="Text 7"/>
          <p:cNvSpPr/>
          <p:nvPr/>
        </p:nvSpPr>
        <p:spPr>
          <a:xfrm>
            <a:off x="714375" y="2036694"/>
            <a:ext cx="1357982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0E0E0"/>
                </a:solidFill>
              </a:rPr>
              <a:t>Interval = Random(Min, Max)</a:t>
            </a:r>
            <a:endParaRPr lang="en-US" sz="727" dirty="0"/>
          </a:p>
        </p:txBody>
      </p:sp>
      <p:sp>
        <p:nvSpPr>
          <p:cNvPr id="11" name="Text 8"/>
          <p:cNvSpPr/>
          <p:nvPr/>
        </p:nvSpPr>
        <p:spPr>
          <a:xfrm>
            <a:off x="714375" y="2196703"/>
            <a:ext cx="11223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0E0E0"/>
                </a:solidFill>
              </a:rPr>
              <a:t>Min = 1.0 / (Factor + 0.1)</a:t>
            </a:r>
            <a:endParaRPr lang="en-US" sz="727" dirty="0"/>
          </a:p>
        </p:txBody>
      </p:sp>
      <p:sp>
        <p:nvSpPr>
          <p:cNvPr id="12" name="Text 9"/>
          <p:cNvSpPr/>
          <p:nvPr/>
        </p:nvSpPr>
        <p:spPr>
          <a:xfrm>
            <a:off x="714375" y="2356712"/>
            <a:ext cx="114375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727" dirty="0">
                <a:solidFill>
                  <a:srgbClr val="E0E0E0"/>
                </a:solidFill>
              </a:rPr>
              <a:t>Max = 5.0 / (Factor + 0.1)</a:t>
            </a:r>
            <a:endParaRPr lang="en-US" sz="727" dirty="0"/>
          </a:p>
        </p:txBody>
      </p:sp>
      <p:sp>
        <p:nvSpPr>
          <p:cNvPr id="13" name="Text 10"/>
          <p:cNvSpPr/>
          <p:nvPr/>
        </p:nvSpPr>
        <p:spPr>
          <a:xfrm>
            <a:off x="571500" y="2863193"/>
            <a:ext cx="985112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00FFFF"/>
                </a:solidFill>
              </a:rPr>
              <a:t>Low Chaos (0.1)</a:t>
            </a:r>
            <a:endParaRPr lang="en-US" sz="885" dirty="0"/>
          </a:p>
        </p:txBody>
      </p:sp>
      <p:sp>
        <p:nvSpPr>
          <p:cNvPr id="14" name="Text 11"/>
          <p:cNvSpPr/>
          <p:nvPr/>
        </p:nvSpPr>
        <p:spPr>
          <a:xfrm>
            <a:off x="2734382" y="2873015"/>
            <a:ext cx="694618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dirty="0">
                <a:solidFill>
                  <a:srgbClr val="00FFFF"/>
                </a:solidFill>
              </a:rPr>
              <a:t>~25s Interval</a:t>
            </a:r>
            <a:endParaRPr lang="en-US" sz="834" dirty="0"/>
          </a:p>
        </p:txBody>
      </p:sp>
      <p:sp>
        <p:nvSpPr>
          <p:cNvPr id="15" name="Text 12"/>
          <p:cNvSpPr/>
          <p:nvPr/>
        </p:nvSpPr>
        <p:spPr>
          <a:xfrm>
            <a:off x="571500" y="3073933"/>
            <a:ext cx="2857500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Mostly predictable behavior with occasional surprises.</a:t>
            </a:r>
            <a:endParaRPr lang="en-US" sz="727" dirty="0"/>
          </a:p>
        </p:txBody>
      </p:sp>
      <p:sp>
        <p:nvSpPr>
          <p:cNvPr id="16" name="Text 13"/>
          <p:cNvSpPr/>
          <p:nvPr/>
        </p:nvSpPr>
        <p:spPr>
          <a:xfrm>
            <a:off x="571500" y="3311100"/>
            <a:ext cx="1254007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00FF"/>
                </a:solidFill>
              </a:rPr>
              <a:t>Medium Chaos (0.3)</a:t>
            </a:r>
            <a:endParaRPr lang="en-US" sz="885" dirty="0"/>
          </a:p>
        </p:txBody>
      </p:sp>
      <p:sp>
        <p:nvSpPr>
          <p:cNvPr id="17" name="Text 14"/>
          <p:cNvSpPr/>
          <p:nvPr/>
        </p:nvSpPr>
        <p:spPr>
          <a:xfrm>
            <a:off x="2799764" y="3320923"/>
            <a:ext cx="62923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dirty="0">
                <a:solidFill>
                  <a:srgbClr val="00FFFF"/>
                </a:solidFill>
              </a:rPr>
              <a:t>~9s Interval</a:t>
            </a:r>
            <a:endParaRPr lang="en-US" sz="834" dirty="0"/>
          </a:p>
        </p:txBody>
      </p:sp>
      <p:sp>
        <p:nvSpPr>
          <p:cNvPr id="18" name="Text 15"/>
          <p:cNvSpPr/>
          <p:nvPr/>
        </p:nvSpPr>
        <p:spPr>
          <a:xfrm>
            <a:off x="571500" y="3521841"/>
            <a:ext cx="2857500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Noticeably unpredictable, spontaneous and dynamic.</a:t>
            </a:r>
            <a:endParaRPr lang="en-US" sz="727" dirty="0"/>
          </a:p>
        </p:txBody>
      </p:sp>
      <p:sp>
        <p:nvSpPr>
          <p:cNvPr id="19" name="Text 16"/>
          <p:cNvSpPr/>
          <p:nvPr/>
        </p:nvSpPr>
        <p:spPr>
          <a:xfrm>
            <a:off x="571500" y="3759008"/>
            <a:ext cx="102884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0055"/>
                </a:solidFill>
              </a:rPr>
              <a:t>High Chaos (0.5)</a:t>
            </a:r>
            <a:endParaRPr lang="en-US" sz="885" dirty="0"/>
          </a:p>
        </p:txBody>
      </p:sp>
      <p:sp>
        <p:nvSpPr>
          <p:cNvPr id="20" name="Text 17"/>
          <p:cNvSpPr/>
          <p:nvPr/>
        </p:nvSpPr>
        <p:spPr>
          <a:xfrm>
            <a:off x="2799764" y="3768830"/>
            <a:ext cx="629236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dirty="0">
                <a:solidFill>
                  <a:srgbClr val="00FFFF"/>
                </a:solidFill>
              </a:rPr>
              <a:t>~5s Interval</a:t>
            </a:r>
            <a:endParaRPr lang="en-US" sz="834" dirty="0"/>
          </a:p>
        </p:txBody>
      </p:sp>
      <p:sp>
        <p:nvSpPr>
          <p:cNvPr id="21" name="Text 18"/>
          <p:cNvSpPr/>
          <p:nvPr/>
        </p:nvSpPr>
        <p:spPr>
          <a:xfrm>
            <a:off x="571500" y="3969748"/>
            <a:ext cx="2857500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Highly erratic, frequent context switching.</a:t>
            </a:r>
            <a:endParaRPr lang="en-US" sz="727" dirty="0"/>
          </a:p>
        </p:txBody>
      </p:sp>
      <p:sp>
        <p:nvSpPr>
          <p:cNvPr id="22" name="Text 19"/>
          <p:cNvSpPr/>
          <p:nvPr/>
        </p:nvSpPr>
        <p:spPr>
          <a:xfrm>
            <a:off x="571500" y="4206915"/>
            <a:ext cx="998618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dirty="0">
                <a:solidFill>
                  <a:srgbClr val="FF0000"/>
                </a:solidFill>
              </a:rPr>
              <a:t>Max Chaos (1.0)</a:t>
            </a:r>
            <a:endParaRPr lang="en-US" sz="885" dirty="0"/>
          </a:p>
        </p:txBody>
      </p:sp>
      <p:sp>
        <p:nvSpPr>
          <p:cNvPr id="23" name="Text 20"/>
          <p:cNvSpPr/>
          <p:nvPr/>
        </p:nvSpPr>
        <p:spPr>
          <a:xfrm>
            <a:off x="2703742" y="4216738"/>
            <a:ext cx="725258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dirty="0">
                <a:solidFill>
                  <a:srgbClr val="00FFFF"/>
                </a:solidFill>
              </a:rPr>
              <a:t>~2.7s Interval</a:t>
            </a:r>
            <a:endParaRPr lang="en-US" sz="834" dirty="0"/>
          </a:p>
        </p:txBody>
      </p:sp>
      <p:sp>
        <p:nvSpPr>
          <p:cNvPr id="24" name="Text 21"/>
          <p:cNvSpPr/>
          <p:nvPr/>
        </p:nvSpPr>
        <p:spPr>
          <a:xfrm>
            <a:off x="571500" y="4417656"/>
            <a:ext cx="2857500" cy="13001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000"/>
              </a:lnSpc>
              <a:buNone/>
            </a:pPr>
            <a:r>
              <a:rPr lang="en-US" sz="727" dirty="0">
                <a:solidFill>
                  <a:srgbClr val="AAAAAA"/>
                </a:solidFill>
              </a:rPr>
              <a:t>Manic instability, constant state flux.</a:t>
            </a:r>
            <a:endParaRPr lang="en-US" sz="727" dirty="0"/>
          </a:p>
        </p:txBody>
      </p:sp>
      <p:sp>
        <p:nvSpPr>
          <p:cNvPr id="25" name="Shape 22"/>
          <p:cNvSpPr/>
          <p:nvPr/>
        </p:nvSpPr>
        <p:spPr>
          <a:xfrm>
            <a:off x="3857625" y="1521619"/>
            <a:ext cx="4714875" cy="3214688"/>
          </a:xfrm>
          <a:prstGeom prst="rect">
            <a:avLst/>
          </a:prstGeom>
          <a:solidFill>
            <a:srgbClr val="000000">
              <a:alpha val="30000"/>
            </a:srgbClr>
          </a:solidFill>
          <a:ln w="9144">
            <a:solidFill>
              <a:srgbClr val="333333"/>
            </a:solidFill>
            <a:prstDash val="solid"/>
          </a:ln>
        </p:spPr>
      </p:sp>
      <p:pic>
        <p:nvPicPr>
          <p:cNvPr id="2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0500" y="1664494"/>
            <a:ext cx="4414838" cy="29146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FFFFFF"/>
                </a:solidFill>
              </a:rPr>
              <a:t>Trait Interaction and Synergy</a:t>
            </a:r>
            <a:endParaRPr lang="en-US" sz="2436" dirty="0"/>
          </a:p>
        </p:txBody>
      </p:sp>
      <p:sp>
        <p:nvSpPr>
          <p:cNvPr id="4" name="Shape 1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71500" y="1235869"/>
            <a:ext cx="8001000" cy="14288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966192"/>
            <a:ext cx="8001000" cy="283964"/>
          </a:xfrm>
          <a:prstGeom prst="rect">
            <a:avLst/>
          </a:prstGeom>
          <a:noFill/>
          <a:ln/>
        </p:spPr>
        <p:txBody>
          <a:bodyPr wrap="none" lIns="0" tIns="0" rIns="0" bIns="42545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FFFF"/>
                </a:solidFill>
              </a:rPr>
              <a:t>Emergent Personality Dynamics</a:t>
            </a:r>
            <a:endParaRPr lang="en-US" sz="1269" dirty="0"/>
          </a:p>
        </p:txBody>
      </p:sp>
      <p:sp>
        <p:nvSpPr>
          <p:cNvPr id="7" name="Shape 4"/>
          <p:cNvSpPr/>
          <p:nvPr/>
        </p:nvSpPr>
        <p:spPr>
          <a:xfrm>
            <a:off x="571500" y="1378744"/>
            <a:ext cx="3893344" cy="1518047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8" name="Shape 5"/>
          <p:cNvSpPr/>
          <p:nvPr/>
        </p:nvSpPr>
        <p:spPr>
          <a:xfrm>
            <a:off x="571500" y="1378744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9" name="Shape 6"/>
          <p:cNvSpPr/>
          <p:nvPr/>
        </p:nvSpPr>
        <p:spPr>
          <a:xfrm>
            <a:off x="4457700" y="1378744"/>
            <a:ext cx="7144" cy="1518047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0" name="Shape 7"/>
          <p:cNvSpPr/>
          <p:nvPr/>
        </p:nvSpPr>
        <p:spPr>
          <a:xfrm>
            <a:off x="571500" y="2889647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11" name="Shape 8"/>
          <p:cNvSpPr/>
          <p:nvPr/>
        </p:nvSpPr>
        <p:spPr>
          <a:xfrm>
            <a:off x="571500" y="1378744"/>
            <a:ext cx="28575" cy="1518047"/>
          </a:xfrm>
          <a:prstGeom prst="rect">
            <a:avLst/>
          </a:prstGeom>
          <a:solidFill>
            <a:srgbClr val="FF00FF"/>
          </a:solidFill>
          <a:ln/>
        </p:spPr>
      </p:sp>
      <p:sp>
        <p:nvSpPr>
          <p:cNvPr id="12" name="Shape 9"/>
          <p:cNvSpPr/>
          <p:nvPr/>
        </p:nvSpPr>
        <p:spPr>
          <a:xfrm>
            <a:off x="3624086" y="1493044"/>
            <a:ext cx="726458" cy="187523"/>
          </a:xfrm>
          <a:prstGeom prst="rect">
            <a:avLst/>
          </a:prstGeom>
          <a:solidFill>
            <a:srgbClr val="FFFFFF">
              <a:alpha val="10000"/>
            </a:srgbClr>
          </a:solidFill>
          <a:ln w="9144">
            <a:solidFill>
              <a:srgbClr val="55555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3624086" y="1493044"/>
            <a:ext cx="726458" cy="187523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FFFFFF"/>
                </a:solidFill>
              </a:rPr>
              <a:t>SYN: COMPLEX</a:t>
            </a:r>
            <a:endParaRPr lang="en-US" sz="621" dirty="0"/>
          </a:p>
        </p:txBody>
      </p:sp>
      <p:sp>
        <p:nvSpPr>
          <p:cNvPr id="14" name="Text 11"/>
          <p:cNvSpPr/>
          <p:nvPr/>
        </p:nvSpPr>
        <p:spPr>
          <a:xfrm>
            <a:off x="700088" y="1507331"/>
            <a:ext cx="866738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0FFFF"/>
                </a:solidFill>
              </a:rPr>
              <a:t>SuperHotGirl</a:t>
            </a:r>
            <a:endParaRPr lang="en-US" sz="784" dirty="0"/>
          </a:p>
        </p:txBody>
      </p:sp>
      <p:sp>
        <p:nvSpPr>
          <p:cNvPr id="15" name="Text 12"/>
          <p:cNvSpPr/>
          <p:nvPr/>
        </p:nvSpPr>
        <p:spPr>
          <a:xfrm>
            <a:off x="1638263" y="1507331"/>
            <a:ext cx="65382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55555"/>
                </a:solidFill>
              </a:rPr>
              <a:t>+</a:t>
            </a:r>
            <a:endParaRPr lang="en-US" sz="784" dirty="0"/>
          </a:p>
        </p:txBody>
      </p:sp>
      <p:sp>
        <p:nvSpPr>
          <p:cNvPr id="16" name="Text 13"/>
          <p:cNvSpPr/>
          <p:nvPr/>
        </p:nvSpPr>
        <p:spPr>
          <a:xfrm>
            <a:off x="1775082" y="1507331"/>
            <a:ext cx="87784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00FF"/>
                </a:solidFill>
              </a:rPr>
              <a:t>HyperChaotic</a:t>
            </a:r>
            <a:endParaRPr lang="en-US" sz="784" dirty="0"/>
          </a:p>
        </p:txBody>
      </p:sp>
      <p:sp>
        <p:nvSpPr>
          <p:cNvPr id="17" name="Text 14"/>
          <p:cNvSpPr/>
          <p:nvPr/>
        </p:nvSpPr>
        <p:spPr>
          <a:xfrm>
            <a:off x="700088" y="1748433"/>
            <a:ext cx="3636169" cy="2200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Unpredictably Charming</a:t>
            </a:r>
            <a:endParaRPr lang="en-US" sz="1397" dirty="0"/>
          </a:p>
        </p:txBody>
      </p:sp>
      <p:sp>
        <p:nvSpPr>
          <p:cNvPr id="18" name="Text 15"/>
          <p:cNvSpPr/>
          <p:nvPr/>
        </p:nvSpPr>
        <p:spPr>
          <a:xfrm>
            <a:off x="700088" y="2283907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19" name="Text 16"/>
          <p:cNvSpPr/>
          <p:nvPr/>
        </p:nvSpPr>
        <p:spPr>
          <a:xfrm>
            <a:off x="807244" y="2264262"/>
            <a:ext cx="115765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Playfulness increases by</a:t>
            </a:r>
            <a:endParaRPr lang="en-US" sz="727" dirty="0"/>
          </a:p>
        </p:txBody>
      </p:sp>
      <p:sp>
        <p:nvSpPr>
          <p:cNvPr id="20" name="Text 17"/>
          <p:cNvSpPr/>
          <p:nvPr/>
        </p:nvSpPr>
        <p:spPr>
          <a:xfrm>
            <a:off x="1964894" y="2264262"/>
            <a:ext cx="53999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00FFFF"/>
                </a:solidFill>
              </a:rPr>
              <a:t>Chaos × 0.2</a:t>
            </a:r>
            <a:endParaRPr lang="en-US" sz="727" dirty="0"/>
          </a:p>
        </p:txBody>
      </p:sp>
      <p:sp>
        <p:nvSpPr>
          <p:cNvPr id="21" name="Text 18"/>
          <p:cNvSpPr/>
          <p:nvPr/>
        </p:nvSpPr>
        <p:spPr>
          <a:xfrm>
            <a:off x="700088" y="2452483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22" name="Text 19"/>
          <p:cNvSpPr/>
          <p:nvPr/>
        </p:nvSpPr>
        <p:spPr>
          <a:xfrm>
            <a:off x="807244" y="2432838"/>
            <a:ext cx="1712128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Micro-expression frequency boosted</a:t>
            </a:r>
            <a:endParaRPr lang="en-US" sz="727" dirty="0"/>
          </a:p>
        </p:txBody>
      </p:sp>
      <p:sp>
        <p:nvSpPr>
          <p:cNvPr id="23" name="Text 20"/>
          <p:cNvSpPr/>
          <p:nvPr/>
        </p:nvSpPr>
        <p:spPr>
          <a:xfrm>
            <a:off x="700088" y="2621059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24" name="Text 21"/>
          <p:cNvSpPr/>
          <p:nvPr/>
        </p:nvSpPr>
        <p:spPr>
          <a:xfrm>
            <a:off x="807244" y="2601413"/>
            <a:ext cx="221199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Result: Engaging and surprisingly spontaneous</a:t>
            </a:r>
            <a:endParaRPr lang="en-US" sz="727" dirty="0"/>
          </a:p>
        </p:txBody>
      </p:sp>
      <p:sp>
        <p:nvSpPr>
          <p:cNvPr id="25" name="Shape 22"/>
          <p:cNvSpPr/>
          <p:nvPr/>
        </p:nvSpPr>
        <p:spPr>
          <a:xfrm>
            <a:off x="4679156" y="1378744"/>
            <a:ext cx="3893344" cy="1518047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26" name="Shape 23"/>
          <p:cNvSpPr/>
          <p:nvPr/>
        </p:nvSpPr>
        <p:spPr>
          <a:xfrm>
            <a:off x="4679156" y="1378744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7" name="Shape 24"/>
          <p:cNvSpPr/>
          <p:nvPr/>
        </p:nvSpPr>
        <p:spPr>
          <a:xfrm>
            <a:off x="8565356" y="1378744"/>
            <a:ext cx="7144" cy="1518047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8" name="Shape 25"/>
          <p:cNvSpPr/>
          <p:nvPr/>
        </p:nvSpPr>
        <p:spPr>
          <a:xfrm>
            <a:off x="4679156" y="2889647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29" name="Shape 26"/>
          <p:cNvSpPr/>
          <p:nvPr/>
        </p:nvSpPr>
        <p:spPr>
          <a:xfrm>
            <a:off x="4679156" y="1378744"/>
            <a:ext cx="28575" cy="1518047"/>
          </a:xfrm>
          <a:prstGeom prst="rect">
            <a:avLst/>
          </a:prstGeom>
          <a:solidFill>
            <a:srgbClr val="00FFFF"/>
          </a:solidFill>
          <a:ln/>
        </p:spPr>
      </p:sp>
      <p:sp>
        <p:nvSpPr>
          <p:cNvPr id="30" name="Shape 27"/>
          <p:cNvSpPr/>
          <p:nvPr/>
        </p:nvSpPr>
        <p:spPr>
          <a:xfrm>
            <a:off x="7622465" y="1493044"/>
            <a:ext cx="835735" cy="187523"/>
          </a:xfrm>
          <a:prstGeom prst="rect">
            <a:avLst/>
          </a:prstGeom>
          <a:solidFill>
            <a:srgbClr val="FFFFFF">
              <a:alpha val="10000"/>
            </a:srgbClr>
          </a:solidFill>
          <a:ln w="9144">
            <a:solidFill>
              <a:srgbClr val="555555"/>
            </a:solidFill>
            <a:prstDash val="solid"/>
          </a:ln>
        </p:spPr>
      </p:sp>
      <p:sp>
        <p:nvSpPr>
          <p:cNvPr id="31" name="Text 28"/>
          <p:cNvSpPr/>
          <p:nvPr/>
        </p:nvSpPr>
        <p:spPr>
          <a:xfrm>
            <a:off x="7622465" y="1493044"/>
            <a:ext cx="835735" cy="187523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FFFFFF"/>
                </a:solidFill>
              </a:rPr>
              <a:t>SYN: AGGRESSIVE</a:t>
            </a:r>
            <a:endParaRPr lang="en-US" sz="621" dirty="0"/>
          </a:p>
        </p:txBody>
      </p:sp>
      <p:sp>
        <p:nvSpPr>
          <p:cNvPr id="32" name="Text 29"/>
          <p:cNvSpPr/>
          <p:nvPr/>
        </p:nvSpPr>
        <p:spPr>
          <a:xfrm>
            <a:off x="4807744" y="1507331"/>
            <a:ext cx="66936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0FFFF"/>
                </a:solidFill>
              </a:rPr>
              <a:t>Confident</a:t>
            </a:r>
            <a:endParaRPr lang="en-US" sz="784" dirty="0"/>
          </a:p>
        </p:txBody>
      </p:sp>
      <p:sp>
        <p:nvSpPr>
          <p:cNvPr id="33" name="Text 30"/>
          <p:cNvSpPr/>
          <p:nvPr/>
        </p:nvSpPr>
        <p:spPr>
          <a:xfrm>
            <a:off x="5548545" y="1507331"/>
            <a:ext cx="65382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55555"/>
                </a:solidFill>
              </a:rPr>
              <a:t>+</a:t>
            </a:r>
            <a:endParaRPr lang="en-US" sz="784" dirty="0"/>
          </a:p>
        </p:txBody>
      </p:sp>
      <p:sp>
        <p:nvSpPr>
          <p:cNvPr id="34" name="Text 31"/>
          <p:cNvSpPr/>
          <p:nvPr/>
        </p:nvSpPr>
        <p:spPr>
          <a:xfrm>
            <a:off x="5685365" y="1507331"/>
            <a:ext cx="87784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00FF"/>
                </a:solidFill>
              </a:rPr>
              <a:t>HyperChaotic</a:t>
            </a:r>
            <a:endParaRPr lang="en-US" sz="784" dirty="0"/>
          </a:p>
        </p:txBody>
      </p:sp>
      <p:sp>
        <p:nvSpPr>
          <p:cNvPr id="35" name="Text 32"/>
          <p:cNvSpPr/>
          <p:nvPr/>
        </p:nvSpPr>
        <p:spPr>
          <a:xfrm>
            <a:off x="4807744" y="1748433"/>
            <a:ext cx="3636169" cy="2200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Bold Unpredictability</a:t>
            </a:r>
            <a:endParaRPr lang="en-US" sz="1397" dirty="0"/>
          </a:p>
        </p:txBody>
      </p:sp>
      <p:sp>
        <p:nvSpPr>
          <p:cNvPr id="36" name="Text 33"/>
          <p:cNvSpPr/>
          <p:nvPr/>
        </p:nvSpPr>
        <p:spPr>
          <a:xfrm>
            <a:off x="4807744" y="2283907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37" name="Text 34"/>
          <p:cNvSpPr/>
          <p:nvPr/>
        </p:nvSpPr>
        <p:spPr>
          <a:xfrm>
            <a:off x="4914900" y="2264262"/>
            <a:ext cx="114216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Impulsivity increases by</a:t>
            </a:r>
            <a:endParaRPr lang="en-US" sz="727" dirty="0"/>
          </a:p>
        </p:txBody>
      </p:sp>
      <p:sp>
        <p:nvSpPr>
          <p:cNvPr id="38" name="Text 35"/>
          <p:cNvSpPr/>
          <p:nvPr/>
        </p:nvSpPr>
        <p:spPr>
          <a:xfrm>
            <a:off x="6057063" y="2264262"/>
            <a:ext cx="76920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00FFFF"/>
                </a:solidFill>
              </a:rPr>
              <a:t>Confident × 0.15</a:t>
            </a:r>
            <a:endParaRPr lang="en-US" sz="727" dirty="0"/>
          </a:p>
        </p:txBody>
      </p:sp>
      <p:sp>
        <p:nvSpPr>
          <p:cNvPr id="39" name="Text 36"/>
          <p:cNvSpPr/>
          <p:nvPr/>
        </p:nvSpPr>
        <p:spPr>
          <a:xfrm>
            <a:off x="4807744" y="2452483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40" name="Text 37"/>
          <p:cNvSpPr/>
          <p:nvPr/>
        </p:nvSpPr>
        <p:spPr>
          <a:xfrm>
            <a:off x="4914900" y="2432838"/>
            <a:ext cx="1462683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Takes bold, unexpected actions</a:t>
            </a:r>
            <a:endParaRPr lang="en-US" sz="727" dirty="0"/>
          </a:p>
        </p:txBody>
      </p:sp>
      <p:sp>
        <p:nvSpPr>
          <p:cNvPr id="41" name="Text 38"/>
          <p:cNvSpPr/>
          <p:nvPr/>
        </p:nvSpPr>
        <p:spPr>
          <a:xfrm>
            <a:off x="4807744" y="2621059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42" name="Text 39"/>
          <p:cNvSpPr/>
          <p:nvPr/>
        </p:nvSpPr>
        <p:spPr>
          <a:xfrm>
            <a:off x="4914900" y="2601413"/>
            <a:ext cx="1907158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Creates impression of daring personality</a:t>
            </a:r>
            <a:endParaRPr lang="en-US" sz="727" dirty="0"/>
          </a:p>
        </p:txBody>
      </p:sp>
      <p:sp>
        <p:nvSpPr>
          <p:cNvPr id="43" name="Shape 40"/>
          <p:cNvSpPr/>
          <p:nvPr/>
        </p:nvSpPr>
        <p:spPr>
          <a:xfrm>
            <a:off x="571500" y="3111103"/>
            <a:ext cx="3893344" cy="1518047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44" name="Shape 41"/>
          <p:cNvSpPr/>
          <p:nvPr/>
        </p:nvSpPr>
        <p:spPr>
          <a:xfrm>
            <a:off x="571500" y="3111103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5" name="Shape 42"/>
          <p:cNvSpPr/>
          <p:nvPr/>
        </p:nvSpPr>
        <p:spPr>
          <a:xfrm>
            <a:off x="4457700" y="3111103"/>
            <a:ext cx="7144" cy="1518047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6" name="Shape 43"/>
          <p:cNvSpPr/>
          <p:nvPr/>
        </p:nvSpPr>
        <p:spPr>
          <a:xfrm>
            <a:off x="571500" y="4622006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47" name="Shape 44"/>
          <p:cNvSpPr/>
          <p:nvPr/>
        </p:nvSpPr>
        <p:spPr>
          <a:xfrm>
            <a:off x="571500" y="3111103"/>
            <a:ext cx="28575" cy="1518047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8" name="Shape 45"/>
          <p:cNvSpPr/>
          <p:nvPr/>
        </p:nvSpPr>
        <p:spPr>
          <a:xfrm>
            <a:off x="3778988" y="3225403"/>
            <a:ext cx="571556" cy="187523"/>
          </a:xfrm>
          <a:prstGeom prst="rect">
            <a:avLst/>
          </a:prstGeom>
          <a:solidFill>
            <a:srgbClr val="FFFFFF">
              <a:alpha val="10000"/>
            </a:srgbClr>
          </a:solidFill>
          <a:ln w="9144">
            <a:solidFill>
              <a:srgbClr val="555555"/>
            </a:solidFill>
            <a:prstDash val="solid"/>
          </a:ln>
        </p:spPr>
      </p:sp>
      <p:sp>
        <p:nvSpPr>
          <p:cNvPr id="49" name="Text 46"/>
          <p:cNvSpPr/>
          <p:nvPr/>
        </p:nvSpPr>
        <p:spPr>
          <a:xfrm>
            <a:off x="3778988" y="3225403"/>
            <a:ext cx="571556" cy="187523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FFFFFF"/>
                </a:solidFill>
              </a:rPr>
              <a:t>MULT: 1.5x</a:t>
            </a:r>
            <a:endParaRPr lang="en-US" sz="621" dirty="0"/>
          </a:p>
        </p:txBody>
      </p:sp>
      <p:sp>
        <p:nvSpPr>
          <p:cNvPr id="50" name="Text 47"/>
          <p:cNvSpPr/>
          <p:nvPr/>
        </p:nvSpPr>
        <p:spPr>
          <a:xfrm>
            <a:off x="700088" y="3239691"/>
            <a:ext cx="866738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0FFFF"/>
                </a:solidFill>
              </a:rPr>
              <a:t>SuperHotGirl</a:t>
            </a:r>
            <a:endParaRPr lang="en-US" sz="784" dirty="0"/>
          </a:p>
        </p:txBody>
      </p:sp>
      <p:sp>
        <p:nvSpPr>
          <p:cNvPr id="51" name="Text 48"/>
          <p:cNvSpPr/>
          <p:nvPr/>
        </p:nvSpPr>
        <p:spPr>
          <a:xfrm>
            <a:off x="1638263" y="3239691"/>
            <a:ext cx="65382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55555"/>
                </a:solidFill>
              </a:rPr>
              <a:t>+</a:t>
            </a:r>
            <a:endParaRPr lang="en-US" sz="784" dirty="0"/>
          </a:p>
        </p:txBody>
      </p:sp>
      <p:sp>
        <p:nvSpPr>
          <p:cNvPr id="52" name="Text 49"/>
          <p:cNvSpPr/>
          <p:nvPr/>
        </p:nvSpPr>
        <p:spPr>
          <a:xfrm>
            <a:off x="1775082" y="3239691"/>
            <a:ext cx="66936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0FFFF"/>
                </a:solidFill>
              </a:rPr>
              <a:t>Confident</a:t>
            </a:r>
            <a:endParaRPr lang="en-US" sz="784" dirty="0"/>
          </a:p>
        </p:txBody>
      </p:sp>
      <p:sp>
        <p:nvSpPr>
          <p:cNvPr id="53" name="Text 50"/>
          <p:cNvSpPr/>
          <p:nvPr/>
        </p:nvSpPr>
        <p:spPr>
          <a:xfrm>
            <a:off x="700088" y="3480792"/>
            <a:ext cx="3636169" cy="2200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Commanding Presence</a:t>
            </a:r>
            <a:endParaRPr lang="en-US" sz="1397" dirty="0"/>
          </a:p>
        </p:txBody>
      </p:sp>
      <p:sp>
        <p:nvSpPr>
          <p:cNvPr id="54" name="Text 51"/>
          <p:cNvSpPr/>
          <p:nvPr/>
        </p:nvSpPr>
        <p:spPr>
          <a:xfrm>
            <a:off x="700088" y="4016266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55" name="Text 52"/>
          <p:cNvSpPr/>
          <p:nvPr/>
        </p:nvSpPr>
        <p:spPr>
          <a:xfrm>
            <a:off x="807244" y="3996621"/>
            <a:ext cx="1100947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Strong positive synergy</a:t>
            </a:r>
            <a:endParaRPr lang="en-US" sz="727" dirty="0"/>
          </a:p>
        </p:txBody>
      </p:sp>
      <p:sp>
        <p:nvSpPr>
          <p:cNvPr id="56" name="Text 53"/>
          <p:cNvSpPr/>
          <p:nvPr/>
        </p:nvSpPr>
        <p:spPr>
          <a:xfrm>
            <a:off x="700088" y="4184842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57" name="Text 54"/>
          <p:cNvSpPr/>
          <p:nvPr/>
        </p:nvSpPr>
        <p:spPr>
          <a:xfrm>
            <a:off x="807244" y="4165197"/>
            <a:ext cx="1524912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Dominance dimension amplified</a:t>
            </a:r>
            <a:endParaRPr lang="en-US" sz="727" dirty="0"/>
          </a:p>
        </p:txBody>
      </p:sp>
      <p:sp>
        <p:nvSpPr>
          <p:cNvPr id="58" name="Text 55"/>
          <p:cNvSpPr/>
          <p:nvPr/>
        </p:nvSpPr>
        <p:spPr>
          <a:xfrm>
            <a:off x="700088" y="4353418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59" name="Text 56"/>
          <p:cNvSpPr/>
          <p:nvPr/>
        </p:nvSpPr>
        <p:spPr>
          <a:xfrm>
            <a:off x="807244" y="4333773"/>
            <a:ext cx="178183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Avatar appears naturally authoritative</a:t>
            </a:r>
            <a:endParaRPr lang="en-US" sz="727" dirty="0"/>
          </a:p>
        </p:txBody>
      </p:sp>
      <p:sp>
        <p:nvSpPr>
          <p:cNvPr id="60" name="Shape 57"/>
          <p:cNvSpPr/>
          <p:nvPr/>
        </p:nvSpPr>
        <p:spPr>
          <a:xfrm>
            <a:off x="4679156" y="3111103"/>
            <a:ext cx="3893344" cy="1518047"/>
          </a:xfrm>
          <a:prstGeom prst="rect">
            <a:avLst/>
          </a:prstGeom>
          <a:solidFill>
            <a:srgbClr val="FFFFFF">
              <a:alpha val="3000"/>
            </a:srgbClr>
          </a:solidFill>
          <a:ln/>
        </p:spPr>
      </p:sp>
      <p:sp>
        <p:nvSpPr>
          <p:cNvPr id="61" name="Shape 58"/>
          <p:cNvSpPr/>
          <p:nvPr/>
        </p:nvSpPr>
        <p:spPr>
          <a:xfrm>
            <a:off x="4679156" y="3111103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62" name="Shape 59"/>
          <p:cNvSpPr/>
          <p:nvPr/>
        </p:nvSpPr>
        <p:spPr>
          <a:xfrm>
            <a:off x="8565356" y="3111103"/>
            <a:ext cx="7144" cy="1518047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63" name="Shape 60"/>
          <p:cNvSpPr/>
          <p:nvPr/>
        </p:nvSpPr>
        <p:spPr>
          <a:xfrm>
            <a:off x="4679156" y="4622006"/>
            <a:ext cx="3893344" cy="7144"/>
          </a:xfrm>
          <a:prstGeom prst="rect">
            <a:avLst/>
          </a:prstGeom>
          <a:solidFill>
            <a:srgbClr val="333333"/>
          </a:solidFill>
          <a:ln/>
        </p:spPr>
      </p:sp>
      <p:sp>
        <p:nvSpPr>
          <p:cNvPr id="64" name="Shape 61"/>
          <p:cNvSpPr/>
          <p:nvPr/>
        </p:nvSpPr>
        <p:spPr>
          <a:xfrm>
            <a:off x="4679156" y="3111103"/>
            <a:ext cx="28575" cy="1518047"/>
          </a:xfrm>
          <a:prstGeom prst="rect">
            <a:avLst/>
          </a:prstGeom>
          <a:solidFill>
            <a:srgbClr val="888888"/>
          </a:solidFill>
          <a:ln/>
        </p:spPr>
      </p:sp>
      <p:sp>
        <p:nvSpPr>
          <p:cNvPr id="65" name="Shape 62"/>
          <p:cNvSpPr/>
          <p:nvPr/>
        </p:nvSpPr>
        <p:spPr>
          <a:xfrm>
            <a:off x="7886644" y="3225403"/>
            <a:ext cx="571556" cy="187523"/>
          </a:xfrm>
          <a:prstGeom prst="rect">
            <a:avLst/>
          </a:prstGeom>
          <a:solidFill>
            <a:srgbClr val="FFFFFF">
              <a:alpha val="10000"/>
            </a:srgbClr>
          </a:solidFill>
          <a:ln w="9144">
            <a:solidFill>
              <a:srgbClr val="555555"/>
            </a:solidFill>
            <a:prstDash val="solid"/>
          </a:ln>
        </p:spPr>
      </p:sp>
      <p:sp>
        <p:nvSpPr>
          <p:cNvPr id="66" name="Text 63"/>
          <p:cNvSpPr/>
          <p:nvPr/>
        </p:nvSpPr>
        <p:spPr>
          <a:xfrm>
            <a:off x="7886644" y="3225403"/>
            <a:ext cx="571556" cy="187523"/>
          </a:xfrm>
          <a:prstGeom prst="rect">
            <a:avLst/>
          </a:prstGeom>
          <a:noFill/>
          <a:ln/>
        </p:spPr>
        <p:txBody>
          <a:bodyPr wrap="square" lIns="68072" tIns="34036" rIns="68072" bIns="34036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FFFFFF"/>
                </a:solidFill>
              </a:rPr>
              <a:t>MULT: 1.3x</a:t>
            </a:r>
            <a:endParaRPr lang="en-US" sz="621" dirty="0"/>
          </a:p>
        </p:txBody>
      </p:sp>
      <p:sp>
        <p:nvSpPr>
          <p:cNvPr id="67" name="Text 64"/>
          <p:cNvSpPr/>
          <p:nvPr/>
        </p:nvSpPr>
        <p:spPr>
          <a:xfrm>
            <a:off x="4807744" y="3239691"/>
            <a:ext cx="73256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AAAAAA"/>
                </a:solidFill>
              </a:rPr>
              <a:t>Mysterious</a:t>
            </a:r>
            <a:endParaRPr lang="en-US" sz="784" dirty="0"/>
          </a:p>
        </p:txBody>
      </p:sp>
      <p:sp>
        <p:nvSpPr>
          <p:cNvPr id="68" name="Text 65"/>
          <p:cNvSpPr/>
          <p:nvPr/>
        </p:nvSpPr>
        <p:spPr>
          <a:xfrm>
            <a:off x="5611750" y="3239691"/>
            <a:ext cx="65382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555555"/>
                </a:solidFill>
              </a:rPr>
              <a:t>+</a:t>
            </a:r>
            <a:endParaRPr lang="en-US" sz="784" dirty="0"/>
          </a:p>
        </p:txBody>
      </p:sp>
      <p:sp>
        <p:nvSpPr>
          <p:cNvPr id="69" name="Text 66"/>
          <p:cNvSpPr/>
          <p:nvPr/>
        </p:nvSpPr>
        <p:spPr>
          <a:xfrm>
            <a:off x="5748570" y="3239691"/>
            <a:ext cx="87784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00FF"/>
                </a:solidFill>
              </a:rPr>
              <a:t>HyperChaotic</a:t>
            </a:r>
            <a:endParaRPr lang="en-US" sz="784" dirty="0"/>
          </a:p>
        </p:txBody>
      </p:sp>
      <p:sp>
        <p:nvSpPr>
          <p:cNvPr id="70" name="Text 67"/>
          <p:cNvSpPr/>
          <p:nvPr/>
        </p:nvSpPr>
        <p:spPr>
          <a:xfrm>
            <a:off x="4807744" y="3480792"/>
            <a:ext cx="3636169" cy="22000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397" b="1" dirty="0">
                <a:solidFill>
                  <a:srgbClr val="FFFFFF"/>
                </a:solidFill>
              </a:rPr>
              <a:t>Enigmatic</a:t>
            </a:r>
            <a:endParaRPr lang="en-US" sz="1397" dirty="0"/>
          </a:p>
        </p:txBody>
      </p:sp>
      <p:sp>
        <p:nvSpPr>
          <p:cNvPr id="71" name="Text 68"/>
          <p:cNvSpPr/>
          <p:nvPr/>
        </p:nvSpPr>
        <p:spPr>
          <a:xfrm>
            <a:off x="4807744" y="4016266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72" name="Text 69"/>
          <p:cNvSpPr/>
          <p:nvPr/>
        </p:nvSpPr>
        <p:spPr>
          <a:xfrm>
            <a:off x="4914900" y="3996621"/>
            <a:ext cx="1243878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Moderate positive synergy</a:t>
            </a:r>
            <a:endParaRPr lang="en-US" sz="727" dirty="0"/>
          </a:p>
        </p:txBody>
      </p:sp>
      <p:sp>
        <p:nvSpPr>
          <p:cNvPr id="73" name="Text 70"/>
          <p:cNvSpPr/>
          <p:nvPr/>
        </p:nvSpPr>
        <p:spPr>
          <a:xfrm>
            <a:off x="4807744" y="4184842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74" name="Text 71"/>
          <p:cNvSpPr/>
          <p:nvPr/>
        </p:nvSpPr>
        <p:spPr>
          <a:xfrm>
            <a:off x="4914900" y="4165197"/>
            <a:ext cx="143480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Increases cognitive fluctuation</a:t>
            </a:r>
            <a:endParaRPr lang="en-US" sz="727" dirty="0"/>
          </a:p>
        </p:txBody>
      </p:sp>
      <p:sp>
        <p:nvSpPr>
          <p:cNvPr id="75" name="Text 72"/>
          <p:cNvSpPr/>
          <p:nvPr/>
        </p:nvSpPr>
        <p:spPr>
          <a:xfrm>
            <a:off x="4807744" y="4353418"/>
            <a:ext cx="40881" cy="10001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16" dirty="0">
                <a:solidFill>
                  <a:srgbClr val="555555"/>
                </a:solidFill>
              </a:rPr>
              <a:t>&gt;</a:t>
            </a:r>
            <a:endParaRPr lang="en-US" sz="516" dirty="0"/>
          </a:p>
        </p:txBody>
      </p:sp>
      <p:sp>
        <p:nvSpPr>
          <p:cNvPr id="76" name="Text 73"/>
          <p:cNvSpPr/>
          <p:nvPr/>
        </p:nvSpPr>
        <p:spPr>
          <a:xfrm>
            <a:off x="4914900" y="4333773"/>
            <a:ext cx="194594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27" dirty="0">
                <a:solidFill>
                  <a:srgbClr val="CCCCCC"/>
                </a:solidFill>
              </a:rPr>
              <a:t>Avatar appears complex and hard to read</a:t>
            </a:r>
            <a:endParaRPr lang="en-US" sz="727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2025-12-14T03:46:26Z</dcterms:created>
  <dcterms:modified xsi:type="dcterms:W3CDTF">2025-12-14T03:46:26Z</dcterms:modified>
</cp:coreProperties>
</file>